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1" r:id="rId2"/>
    <p:sldId id="269" r:id="rId3"/>
    <p:sldId id="488" r:id="rId4"/>
    <p:sldId id="466" r:id="rId5"/>
    <p:sldId id="487" r:id="rId6"/>
    <p:sldId id="432" r:id="rId7"/>
    <p:sldId id="525" r:id="rId8"/>
    <p:sldId id="433" r:id="rId9"/>
    <p:sldId id="526" r:id="rId10"/>
    <p:sldId id="469" r:id="rId11"/>
    <p:sldId id="484" r:id="rId12"/>
    <p:sldId id="485" r:id="rId13"/>
    <p:sldId id="275" r:id="rId14"/>
    <p:sldId id="301" r:id="rId15"/>
    <p:sldId id="468" r:id="rId16"/>
    <p:sldId id="483" r:id="rId17"/>
    <p:sldId id="470" r:id="rId18"/>
    <p:sldId id="465" r:id="rId19"/>
    <p:sldId id="461" r:id="rId20"/>
    <p:sldId id="482" r:id="rId21"/>
    <p:sldId id="333" r:id="rId22"/>
    <p:sldId id="471" r:id="rId23"/>
    <p:sldId id="458" r:id="rId24"/>
    <p:sldId id="276" r:id="rId25"/>
    <p:sldId id="362" r:id="rId26"/>
    <p:sldId id="523" r:id="rId27"/>
    <p:sldId id="524" r:id="rId28"/>
    <p:sldId id="369" r:id="rId29"/>
    <p:sldId id="486" r:id="rId30"/>
    <p:sldId id="456" r:id="rId31"/>
    <p:sldId id="490" r:id="rId32"/>
    <p:sldId id="489" r:id="rId33"/>
    <p:sldId id="373" r:id="rId34"/>
    <p:sldId id="374" r:id="rId35"/>
    <p:sldId id="378" r:id="rId36"/>
    <p:sldId id="379" r:id="rId37"/>
    <p:sldId id="387" r:id="rId38"/>
    <p:sldId id="435" r:id="rId39"/>
    <p:sldId id="399" r:id="rId40"/>
    <p:sldId id="409" r:id="rId41"/>
    <p:sldId id="410" r:id="rId42"/>
    <p:sldId id="491" r:id="rId43"/>
    <p:sldId id="412" r:id="rId44"/>
    <p:sldId id="413"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n Theo van" initials="ZTv" lastIdx="1" clrIdx="0">
    <p:extLst>
      <p:ext uri="{19B8F6BF-5375-455C-9EA6-DF929625EA0E}">
        <p15:presenceInfo xmlns:p15="http://schemas.microsoft.com/office/powerpoint/2012/main" userId="S::zont@han.nl::5db74d96-9c76-4d36-a688-56fdaa9182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74" autoAdjust="0"/>
    <p:restoredTop sz="94660"/>
  </p:normalViewPr>
  <p:slideViewPr>
    <p:cSldViewPr snapToGrid="0">
      <p:cViewPr varScale="1">
        <p:scale>
          <a:sx n="62" d="100"/>
          <a:sy n="62" d="100"/>
        </p:scale>
        <p:origin x="5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A7620-D4DE-4C40-9DA7-488E1237D106}" type="datetimeFigureOut">
              <a:rPr lang="nl-NL" smtClean="0"/>
              <a:t>12-4-2022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2FE33-B0A4-458C-A28D-CF75AE2A8409}" type="slidenum">
              <a:rPr lang="nl-NL" smtClean="0"/>
              <a:t>‹nr.›</a:t>
            </a:fld>
            <a:endParaRPr lang="nl-NL"/>
          </a:p>
        </p:txBody>
      </p:sp>
    </p:spTree>
    <p:extLst>
      <p:ext uri="{BB962C8B-B14F-4D97-AF65-F5344CB8AC3E}">
        <p14:creationId xmlns:p14="http://schemas.microsoft.com/office/powerpoint/2010/main" val="125952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16lxaj58e-flywheel.netdna-ssl.com/wp-content/uploads/2011/01/pudong-china-1990-today-small.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hineseposters.net/posters/pc-1958-019.ph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vintageposter.nl/poster/exterminate-four-pe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ooking.com/hotel/cn/wai-tan-jiang-jing.nl.html?activeTab=photosGaller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istory.com/news/who-was-the-tank-man-of-tiananmen-squar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z.net/aktuell/politik/ausland/nationalfeiertag-in-china-staatsgruendung-mit-pathos-16410898.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dreads.com/book/show/694631.The_New_Emperor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esearchgate.net/figure/The-life-of-the-peasants-is-good-after-land-reform-1951-Designer-Jin-Meisheng_fig3_27624440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https://t16lxaj58e-flywheel.netdna-ssl.com/wp-content/uploads/2011/01/pudong-china-1990-today-small.jpg</a:t>
            </a:r>
            <a:endParaRPr lang="nl-NL" dirty="0"/>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2</a:t>
            </a:fld>
            <a:endParaRPr lang="nl-NL"/>
          </a:p>
        </p:txBody>
      </p:sp>
    </p:spTree>
    <p:extLst>
      <p:ext uri="{BB962C8B-B14F-4D97-AF65-F5344CB8AC3E}">
        <p14:creationId xmlns:p14="http://schemas.microsoft.com/office/powerpoint/2010/main" val="37029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https://chineseposters.net/posters/pc-1958-019.php</a:t>
            </a:r>
            <a:endParaRPr lang="nl-NL" dirty="0"/>
          </a:p>
        </p:txBody>
      </p:sp>
      <p:sp>
        <p:nvSpPr>
          <p:cNvPr id="4" name="Tijdelijke aanduiding voor dianummer 3"/>
          <p:cNvSpPr>
            <a:spLocks noGrp="1"/>
          </p:cNvSpPr>
          <p:nvPr>
            <p:ph type="sldNum" sz="quarter" idx="5"/>
          </p:nvPr>
        </p:nvSpPr>
        <p:spPr/>
        <p:txBody>
          <a:bodyPr/>
          <a:lstStyle/>
          <a:p>
            <a:fld id="{C9E480C0-6DD0-4F33-817A-9F7784A134FC}" type="slidenum">
              <a:rPr lang="nl-NL" smtClean="0"/>
              <a:t>19</a:t>
            </a:fld>
            <a:endParaRPr lang="nl-NL" dirty="0"/>
          </a:p>
        </p:txBody>
      </p:sp>
    </p:spTree>
    <p:extLst>
      <p:ext uri="{BB962C8B-B14F-4D97-AF65-F5344CB8AC3E}">
        <p14:creationId xmlns:p14="http://schemas.microsoft.com/office/powerpoint/2010/main" val="233537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err="1">
                <a:solidFill>
                  <a:schemeClr val="tx1"/>
                </a:solidFill>
                <a:effectLst/>
                <a:latin typeface="+mn-lt"/>
                <a:ea typeface="+mn-ea"/>
                <a:cs typeface="+mn-cs"/>
              </a:rPr>
              <a:t>Exterminate</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the</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four</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pests</a:t>
            </a:r>
            <a:endParaRPr lang="nl-NL" sz="1200" b="0" i="0" kern="1200" dirty="0">
              <a:solidFill>
                <a:schemeClr val="tx1"/>
              </a:solidFill>
              <a:effectLst/>
              <a:latin typeface="+mn-lt"/>
              <a:ea typeface="+mn-ea"/>
              <a:cs typeface="+mn-cs"/>
            </a:endParaRPr>
          </a:p>
          <a:p>
            <a:r>
              <a:rPr lang="nl-NL" dirty="0">
                <a:hlinkClick r:id="rId3"/>
              </a:rPr>
              <a:t>http://www.vintageposter.nl/poster/exterminate-four-pests</a:t>
            </a:r>
            <a:endParaRPr lang="nl-NL" dirty="0"/>
          </a:p>
        </p:txBody>
      </p:sp>
      <p:sp>
        <p:nvSpPr>
          <p:cNvPr id="4" name="Tijdelijke aanduiding voor dianummer 3"/>
          <p:cNvSpPr>
            <a:spLocks noGrp="1"/>
          </p:cNvSpPr>
          <p:nvPr>
            <p:ph type="sldNum" sz="quarter" idx="5"/>
          </p:nvPr>
        </p:nvSpPr>
        <p:spPr/>
        <p:txBody>
          <a:bodyPr/>
          <a:lstStyle/>
          <a:p>
            <a:fld id="{0139057B-5F05-460E-BFAC-5B7C4276C17E}" type="slidenum">
              <a:rPr lang="nl-NL" smtClean="0"/>
              <a:t>20</a:t>
            </a:fld>
            <a:endParaRPr lang="nl-NL"/>
          </a:p>
        </p:txBody>
      </p:sp>
    </p:spTree>
    <p:extLst>
      <p:ext uri="{BB962C8B-B14F-4D97-AF65-F5344CB8AC3E}">
        <p14:creationId xmlns:p14="http://schemas.microsoft.com/office/powerpoint/2010/main" val="3098148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Tx/>
              <a:buChar char="-"/>
            </a:pPr>
            <a:r>
              <a:rPr lang="nl-NL" dirty="0"/>
              <a:t>Dikötter: Onbedoelde gevolgen van GCR&gt;Zwarte markten</a:t>
            </a:r>
          </a:p>
          <a:p>
            <a:pPr>
              <a:buFontTx/>
              <a:buChar char="-"/>
            </a:pPr>
            <a:r>
              <a:rPr lang="nl-NL" dirty="0"/>
              <a:t>Verdeling grond / collectieve goederen</a:t>
            </a:r>
          </a:p>
          <a:p>
            <a:pPr>
              <a:buFontTx/>
              <a:buChar char="-"/>
            </a:pPr>
            <a:r>
              <a:rPr lang="nl-NL" dirty="0"/>
              <a:t>Ondergrondse fabrieken</a:t>
            </a:r>
          </a:p>
          <a:p>
            <a:pPr>
              <a:buFontTx/>
              <a:buChar char="-"/>
            </a:pPr>
            <a:endParaRPr lang="nl-NL" dirty="0"/>
          </a:p>
          <a:p>
            <a:pPr marL="0" indent="0">
              <a:buNone/>
            </a:pPr>
            <a:r>
              <a:rPr lang="nl-NL" dirty="0"/>
              <a:t>Weg van planeconomie</a:t>
            </a:r>
          </a:p>
          <a:p>
            <a:endParaRPr lang="nl-NL" dirty="0"/>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21</a:t>
            </a:fld>
            <a:endParaRPr lang="nl-NL"/>
          </a:p>
        </p:txBody>
      </p:sp>
    </p:spTree>
    <p:extLst>
      <p:ext uri="{BB962C8B-B14F-4D97-AF65-F5344CB8AC3E}">
        <p14:creationId xmlns:p14="http://schemas.microsoft.com/office/powerpoint/2010/main" val="3342921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 </a:t>
            </a:r>
            <a:r>
              <a:rPr lang="nl-NL" dirty="0" err="1"/>
              <a:t>and</a:t>
            </a:r>
            <a:r>
              <a:rPr lang="nl-NL" dirty="0"/>
              <a:t> China’s </a:t>
            </a:r>
            <a:r>
              <a:rPr lang="nl-NL" dirty="0" err="1"/>
              <a:t>revolution</a:t>
            </a:r>
            <a:r>
              <a:rPr lang="nl-NL" dirty="0"/>
              <a:t>, 41</a:t>
            </a:r>
          </a:p>
        </p:txBody>
      </p:sp>
      <p:sp>
        <p:nvSpPr>
          <p:cNvPr id="4" name="Tijdelijke aanduiding voor dianummer 3"/>
          <p:cNvSpPr>
            <a:spLocks noGrp="1"/>
          </p:cNvSpPr>
          <p:nvPr>
            <p:ph type="sldNum" sz="quarter" idx="5"/>
          </p:nvPr>
        </p:nvSpPr>
        <p:spPr/>
        <p:txBody>
          <a:bodyPr/>
          <a:lstStyle/>
          <a:p>
            <a:fld id="{D89DE598-7FA1-41EE-979E-78BEF8F4BA5D}" type="slidenum">
              <a:rPr lang="nl-NL" smtClean="0"/>
              <a:pPr/>
              <a:t>23</a:t>
            </a:fld>
            <a:endParaRPr lang="nl-NL"/>
          </a:p>
        </p:txBody>
      </p:sp>
    </p:spTree>
    <p:extLst>
      <p:ext uri="{BB962C8B-B14F-4D97-AF65-F5344CB8AC3E}">
        <p14:creationId xmlns:p14="http://schemas.microsoft.com/office/powerpoint/2010/main" val="1298648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https://www.theworldweekly.com/reader/view/2760/chinas-cultural-revolution</a:t>
            </a:r>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25</a:t>
            </a:fld>
            <a:endParaRPr lang="nl-NL"/>
          </a:p>
        </p:txBody>
      </p:sp>
    </p:spTree>
    <p:extLst>
      <p:ext uri="{BB962C8B-B14F-4D97-AF65-F5344CB8AC3E}">
        <p14:creationId xmlns:p14="http://schemas.microsoft.com/office/powerpoint/2010/main" val="9790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28</a:t>
            </a:fld>
            <a:endParaRPr lang="nl-NL"/>
          </a:p>
        </p:txBody>
      </p:sp>
    </p:spTree>
    <p:extLst>
      <p:ext uri="{BB962C8B-B14F-4D97-AF65-F5344CB8AC3E}">
        <p14:creationId xmlns:p14="http://schemas.microsoft.com/office/powerpoint/2010/main" val="3143880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29</a:t>
            </a:fld>
            <a:endParaRPr lang="nl-NL"/>
          </a:p>
        </p:txBody>
      </p:sp>
    </p:spTree>
    <p:extLst>
      <p:ext uri="{BB962C8B-B14F-4D97-AF65-F5344CB8AC3E}">
        <p14:creationId xmlns:p14="http://schemas.microsoft.com/office/powerpoint/2010/main" val="210344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a:t>Deng Xiaoping".</a:t>
            </a:r>
            <a:endParaRPr lang="nl-NL" dirty="0"/>
          </a:p>
        </p:txBody>
      </p:sp>
      <p:sp>
        <p:nvSpPr>
          <p:cNvPr id="4" name="Tijdelijke aanduiding voor dianummer 3"/>
          <p:cNvSpPr>
            <a:spLocks noGrp="1"/>
          </p:cNvSpPr>
          <p:nvPr>
            <p:ph type="sldNum" sz="quarter" idx="5"/>
          </p:nvPr>
        </p:nvSpPr>
        <p:spPr/>
        <p:txBody>
          <a:bodyPr/>
          <a:lstStyle/>
          <a:p>
            <a:fld id="{0139057B-5F05-460E-BFAC-5B7C4276C17E}" type="slidenum">
              <a:rPr lang="nl-NL" smtClean="0"/>
              <a:t>30</a:t>
            </a:fld>
            <a:endParaRPr lang="nl-NL"/>
          </a:p>
        </p:txBody>
      </p:sp>
    </p:spTree>
    <p:extLst>
      <p:ext uri="{BB962C8B-B14F-4D97-AF65-F5344CB8AC3E}">
        <p14:creationId xmlns:p14="http://schemas.microsoft.com/office/powerpoint/2010/main" val="4136024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maken van (kapitaal) Chinese familieleden (Taiwan)</a:t>
            </a:r>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33</a:t>
            </a:fld>
            <a:endParaRPr lang="nl-NL"/>
          </a:p>
        </p:txBody>
      </p:sp>
    </p:spTree>
    <p:extLst>
      <p:ext uri="{BB962C8B-B14F-4D97-AF65-F5344CB8AC3E}">
        <p14:creationId xmlns:p14="http://schemas.microsoft.com/office/powerpoint/2010/main" val="2929106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nadruk op ‘</a:t>
            </a:r>
            <a:r>
              <a:rPr lang="nl-NL" dirty="0" err="1"/>
              <a:t>expertness</a:t>
            </a:r>
            <a:r>
              <a:rPr lang="nl-NL" dirty="0"/>
              <a:t>’ i.p.v. op ‘</a:t>
            </a:r>
            <a:r>
              <a:rPr lang="nl-NL" dirty="0" err="1"/>
              <a:t>redness</a:t>
            </a:r>
            <a:r>
              <a:rPr lang="nl-NL" dirty="0"/>
              <a:t>’</a:t>
            </a:r>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34</a:t>
            </a:fld>
            <a:endParaRPr lang="nl-NL"/>
          </a:p>
        </p:txBody>
      </p:sp>
    </p:spTree>
    <p:extLst>
      <p:ext uri="{BB962C8B-B14F-4D97-AF65-F5344CB8AC3E}">
        <p14:creationId xmlns:p14="http://schemas.microsoft.com/office/powerpoint/2010/main" val="323775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https://www.booking.com/hotel/cn/wai-tan-jiang-jing.nl.html?activeTab=photosGallery</a:t>
            </a:r>
            <a:endParaRPr lang="nl-NL" dirty="0"/>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3</a:t>
            </a:fld>
            <a:endParaRPr lang="nl-NL"/>
          </a:p>
        </p:txBody>
      </p:sp>
    </p:spTree>
    <p:extLst>
      <p:ext uri="{BB962C8B-B14F-4D97-AF65-F5344CB8AC3E}">
        <p14:creationId xmlns:p14="http://schemas.microsoft.com/office/powerpoint/2010/main" val="381623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traditie van ZVB</a:t>
            </a:r>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35</a:t>
            </a:fld>
            <a:endParaRPr lang="nl-NL"/>
          </a:p>
        </p:txBody>
      </p:sp>
    </p:spTree>
    <p:extLst>
      <p:ext uri="{BB962C8B-B14F-4D97-AF65-F5344CB8AC3E}">
        <p14:creationId xmlns:p14="http://schemas.microsoft.com/office/powerpoint/2010/main" val="3945131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Jiang</a:t>
            </a:r>
            <a:r>
              <a:rPr lang="nl-NL" dirty="0"/>
              <a:t> </a:t>
            </a:r>
            <a:r>
              <a:rPr lang="nl-NL" dirty="0" err="1"/>
              <a:t>Zemin</a:t>
            </a:r>
            <a:r>
              <a:rPr lang="nl-NL" dirty="0"/>
              <a:t> / Hu </a:t>
            </a:r>
            <a:r>
              <a:rPr lang="nl-NL"/>
              <a:t>Jintau</a:t>
            </a:r>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37</a:t>
            </a:fld>
            <a:endParaRPr lang="nl-NL"/>
          </a:p>
        </p:txBody>
      </p:sp>
    </p:spTree>
    <p:extLst>
      <p:ext uri="{BB962C8B-B14F-4D97-AF65-F5344CB8AC3E}">
        <p14:creationId xmlns:p14="http://schemas.microsoft.com/office/powerpoint/2010/main" val="1090871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https://www.history.com/news/who-was-the-tank-man-of-tiananmen-square</a:t>
            </a:r>
            <a:endParaRPr lang="nl-NL" dirty="0"/>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39</a:t>
            </a:fld>
            <a:endParaRPr lang="nl-NL"/>
          </a:p>
        </p:txBody>
      </p:sp>
    </p:spTree>
    <p:extLst>
      <p:ext uri="{BB962C8B-B14F-4D97-AF65-F5344CB8AC3E}">
        <p14:creationId xmlns:p14="http://schemas.microsoft.com/office/powerpoint/2010/main" val="1810889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41</a:t>
            </a:fld>
            <a:endParaRPr lang="nl-NL"/>
          </a:p>
        </p:txBody>
      </p:sp>
    </p:spTree>
    <p:extLst>
      <p:ext uri="{BB962C8B-B14F-4D97-AF65-F5344CB8AC3E}">
        <p14:creationId xmlns:p14="http://schemas.microsoft.com/office/powerpoint/2010/main" val="124281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https://www.faz.net/aktuell/politik/ausland/nationalfeiertag-in-china-staatsgruendung-mit-pathos-16410898.html</a:t>
            </a:r>
            <a:endParaRPr lang="nl-NL" dirty="0"/>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5</a:t>
            </a:fld>
            <a:endParaRPr lang="nl-NL"/>
          </a:p>
        </p:txBody>
      </p:sp>
    </p:spTree>
    <p:extLst>
      <p:ext uri="{BB962C8B-B14F-4D97-AF65-F5344CB8AC3E}">
        <p14:creationId xmlns:p14="http://schemas.microsoft.com/office/powerpoint/2010/main" val="4281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https://www.goodreads.com/book/show/694631.The_New_Emperors</a:t>
            </a:r>
            <a:endParaRPr lang="nl-NL" dirty="0"/>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6</a:t>
            </a:fld>
            <a:endParaRPr lang="nl-NL"/>
          </a:p>
        </p:txBody>
      </p:sp>
    </p:spTree>
    <p:extLst>
      <p:ext uri="{BB962C8B-B14F-4D97-AF65-F5344CB8AC3E}">
        <p14:creationId xmlns:p14="http://schemas.microsoft.com/office/powerpoint/2010/main" val="207630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24 dynastieke geschiedenissen. De roman van de drie koninkrijken. De droom van de rode kamer. </a:t>
            </a:r>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12</a:t>
            </a:fld>
            <a:endParaRPr lang="nl-NL"/>
          </a:p>
        </p:txBody>
      </p:sp>
    </p:spTree>
    <p:extLst>
      <p:ext uri="{BB962C8B-B14F-4D97-AF65-F5344CB8AC3E}">
        <p14:creationId xmlns:p14="http://schemas.microsoft.com/office/powerpoint/2010/main" val="316637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Dikötter F., </a:t>
            </a:r>
            <a:r>
              <a:rPr lang="nl-NL" dirty="0" err="1"/>
              <a:t>Mao’s</a:t>
            </a:r>
            <a:r>
              <a:rPr lang="nl-NL" dirty="0"/>
              <a:t> Massamoord</a:t>
            </a:r>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13</a:t>
            </a:fld>
            <a:endParaRPr lang="nl-NL"/>
          </a:p>
        </p:txBody>
      </p:sp>
    </p:spTree>
    <p:extLst>
      <p:ext uri="{BB962C8B-B14F-4D97-AF65-F5344CB8AC3E}">
        <p14:creationId xmlns:p14="http://schemas.microsoft.com/office/powerpoint/2010/main" val="725168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Landhervormingen</a:t>
            </a:r>
          </a:p>
          <a:p>
            <a:r>
              <a:rPr lang="nl-NL" dirty="0"/>
              <a:t>‘Weersta de VS, steun Korea’</a:t>
            </a:r>
          </a:p>
          <a:p>
            <a:r>
              <a:rPr lang="nl-NL" dirty="0"/>
              <a:t>‘Laat duizend bloemen bloeien’</a:t>
            </a:r>
          </a:p>
          <a:p>
            <a:r>
              <a:rPr lang="nl-NL" dirty="0"/>
              <a:t>‘Grote Sprong Voorwaarts’</a:t>
            </a:r>
          </a:p>
          <a:p>
            <a:r>
              <a:rPr lang="nl-NL" dirty="0"/>
              <a:t>‘Grote (proletarische) culturele revolutie’</a:t>
            </a:r>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14</a:t>
            </a:fld>
            <a:endParaRPr lang="nl-NL"/>
          </a:p>
        </p:txBody>
      </p:sp>
    </p:spTree>
    <p:extLst>
      <p:ext uri="{BB962C8B-B14F-4D97-AF65-F5344CB8AC3E}">
        <p14:creationId xmlns:p14="http://schemas.microsoft.com/office/powerpoint/2010/main" val="4078185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https://www.researchgate.net/figure/The-life-of-the-peasants-is-good-after-land-reform-1951-Designer-Jin-Meisheng_fig3_276244400</a:t>
            </a:r>
            <a:endParaRPr lang="nl-NL" dirty="0"/>
          </a:p>
        </p:txBody>
      </p:sp>
      <p:sp>
        <p:nvSpPr>
          <p:cNvPr id="4" name="Tijdelijke aanduiding voor dianummer 3"/>
          <p:cNvSpPr>
            <a:spLocks noGrp="1"/>
          </p:cNvSpPr>
          <p:nvPr>
            <p:ph type="sldNum" sz="quarter" idx="5"/>
          </p:nvPr>
        </p:nvSpPr>
        <p:spPr/>
        <p:txBody>
          <a:bodyPr/>
          <a:lstStyle/>
          <a:p>
            <a:fld id="{0139057B-5F05-460E-BFAC-5B7C4276C17E}" type="slidenum">
              <a:rPr lang="nl-NL" smtClean="0"/>
              <a:t>16</a:t>
            </a:fld>
            <a:endParaRPr lang="nl-NL"/>
          </a:p>
        </p:txBody>
      </p:sp>
    </p:spTree>
    <p:extLst>
      <p:ext uri="{BB962C8B-B14F-4D97-AF65-F5344CB8AC3E}">
        <p14:creationId xmlns:p14="http://schemas.microsoft.com/office/powerpoint/2010/main" val="119710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Dams, 33,34  Kang </a:t>
            </a:r>
            <a:r>
              <a:rPr lang="nl-NL" dirty="0" err="1"/>
              <a:t>Sheng</a:t>
            </a:r>
            <a:r>
              <a:rPr lang="nl-NL" dirty="0"/>
              <a:t> (vredig leven) &gt; geritualiseerde vorm van volksterreur</a:t>
            </a:r>
          </a:p>
        </p:txBody>
      </p:sp>
      <p:sp>
        <p:nvSpPr>
          <p:cNvPr id="4" name="Tijdelijke aanduiding voor dianummer 3"/>
          <p:cNvSpPr>
            <a:spLocks noGrp="1"/>
          </p:cNvSpPr>
          <p:nvPr>
            <p:ph type="sldNum" sz="quarter" idx="5"/>
          </p:nvPr>
        </p:nvSpPr>
        <p:spPr/>
        <p:txBody>
          <a:bodyPr/>
          <a:lstStyle/>
          <a:p>
            <a:fld id="{92D2FE33-B0A4-458C-A28D-CF75AE2A8409}" type="slidenum">
              <a:rPr lang="nl-NL" smtClean="0"/>
              <a:t>17</a:t>
            </a:fld>
            <a:endParaRPr lang="nl-NL"/>
          </a:p>
        </p:txBody>
      </p:sp>
    </p:spTree>
    <p:extLst>
      <p:ext uri="{BB962C8B-B14F-4D97-AF65-F5344CB8AC3E}">
        <p14:creationId xmlns:p14="http://schemas.microsoft.com/office/powerpoint/2010/main" val="405653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D6D0E9-3768-4013-BAC7-8D1318199E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4EBCF1F-E1CC-4971-A9CE-71A88261E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863653E-7319-4F0D-8D1A-BF50B7D9ED9C}"/>
              </a:ext>
            </a:extLst>
          </p:cNvPr>
          <p:cNvSpPr>
            <a:spLocks noGrp="1"/>
          </p:cNvSpPr>
          <p:nvPr>
            <p:ph type="dt" sz="half" idx="10"/>
          </p:nvPr>
        </p:nvSpPr>
        <p:spPr/>
        <p:txBody>
          <a:bodyPr/>
          <a:lstStyle/>
          <a:p>
            <a:fld id="{2C2C6036-E7F9-4648-BF65-C94ABB19024C}"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842BC35F-6BA4-494E-916C-A40C7E642D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AB1195-3451-4938-9B61-0746039A1D0C}"/>
              </a:ext>
            </a:extLst>
          </p:cNvPr>
          <p:cNvSpPr>
            <a:spLocks noGrp="1"/>
          </p:cNvSpPr>
          <p:nvPr>
            <p:ph type="sldNum" sz="quarter" idx="12"/>
          </p:nvPr>
        </p:nvSpPr>
        <p:spPr/>
        <p:txBody>
          <a:bodyPr/>
          <a:lstStyle/>
          <a:p>
            <a:fld id="{DC7EB6B2-C16D-4A30-B31D-B481E700B1AB}" type="slidenum">
              <a:rPr lang="nl-NL" smtClean="0"/>
              <a:t>‹nr.›</a:t>
            </a:fld>
            <a:endParaRPr lang="nl-NL"/>
          </a:p>
        </p:txBody>
      </p:sp>
    </p:spTree>
    <p:extLst>
      <p:ext uri="{BB962C8B-B14F-4D97-AF65-F5344CB8AC3E}">
        <p14:creationId xmlns:p14="http://schemas.microsoft.com/office/powerpoint/2010/main" val="310247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173EB-69C7-45F2-8F9B-A5E2DCF0BDF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8A7798F-D314-44C3-9BBF-F651644EAAB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89929A-911F-47ED-9222-0E21870400A8}"/>
              </a:ext>
            </a:extLst>
          </p:cNvPr>
          <p:cNvSpPr>
            <a:spLocks noGrp="1"/>
          </p:cNvSpPr>
          <p:nvPr>
            <p:ph type="dt" sz="half" idx="10"/>
          </p:nvPr>
        </p:nvSpPr>
        <p:spPr/>
        <p:txBody>
          <a:bodyPr/>
          <a:lstStyle/>
          <a:p>
            <a:fld id="{2C2C6036-E7F9-4648-BF65-C94ABB19024C}"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FE9006D0-B24A-405A-BEC4-139ABFB3FD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F158E5-FD4C-4E86-8ECE-B7F0FFF1447E}"/>
              </a:ext>
            </a:extLst>
          </p:cNvPr>
          <p:cNvSpPr>
            <a:spLocks noGrp="1"/>
          </p:cNvSpPr>
          <p:nvPr>
            <p:ph type="sldNum" sz="quarter" idx="12"/>
          </p:nvPr>
        </p:nvSpPr>
        <p:spPr/>
        <p:txBody>
          <a:bodyPr/>
          <a:lstStyle/>
          <a:p>
            <a:fld id="{DC7EB6B2-C16D-4A30-B31D-B481E700B1AB}" type="slidenum">
              <a:rPr lang="nl-NL" smtClean="0"/>
              <a:t>‹nr.›</a:t>
            </a:fld>
            <a:endParaRPr lang="nl-NL"/>
          </a:p>
        </p:txBody>
      </p:sp>
    </p:spTree>
    <p:extLst>
      <p:ext uri="{BB962C8B-B14F-4D97-AF65-F5344CB8AC3E}">
        <p14:creationId xmlns:p14="http://schemas.microsoft.com/office/powerpoint/2010/main" val="108926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A0772DA-7CB8-4F5E-90F8-FA9A053BA9F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FB008B6-550F-48BC-B907-63EA4660149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1F016B-EE2E-4C5A-AF57-1D8946065C92}"/>
              </a:ext>
            </a:extLst>
          </p:cNvPr>
          <p:cNvSpPr>
            <a:spLocks noGrp="1"/>
          </p:cNvSpPr>
          <p:nvPr>
            <p:ph type="dt" sz="half" idx="10"/>
          </p:nvPr>
        </p:nvSpPr>
        <p:spPr/>
        <p:txBody>
          <a:bodyPr/>
          <a:lstStyle/>
          <a:p>
            <a:fld id="{2C2C6036-E7F9-4648-BF65-C94ABB19024C}"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6E10E3C1-5F72-4D26-99D7-C6FFC33176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ED4821-5BD4-4F95-A58A-2676400D2A1D}"/>
              </a:ext>
            </a:extLst>
          </p:cNvPr>
          <p:cNvSpPr>
            <a:spLocks noGrp="1"/>
          </p:cNvSpPr>
          <p:nvPr>
            <p:ph type="sldNum" sz="quarter" idx="12"/>
          </p:nvPr>
        </p:nvSpPr>
        <p:spPr/>
        <p:txBody>
          <a:bodyPr/>
          <a:lstStyle/>
          <a:p>
            <a:fld id="{DC7EB6B2-C16D-4A30-B31D-B481E700B1AB}" type="slidenum">
              <a:rPr lang="nl-NL" smtClean="0"/>
              <a:t>‹nr.›</a:t>
            </a:fld>
            <a:endParaRPr lang="nl-NL"/>
          </a:p>
        </p:txBody>
      </p:sp>
    </p:spTree>
    <p:extLst>
      <p:ext uri="{BB962C8B-B14F-4D97-AF65-F5344CB8AC3E}">
        <p14:creationId xmlns:p14="http://schemas.microsoft.com/office/powerpoint/2010/main" val="24078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9F10E-F4AF-44B9-8085-2372A9944D8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0276152-11A8-48F7-876F-E96EA65338B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CC5A3D-052F-49C2-B577-7C89C796840B}"/>
              </a:ext>
            </a:extLst>
          </p:cNvPr>
          <p:cNvSpPr>
            <a:spLocks noGrp="1"/>
          </p:cNvSpPr>
          <p:nvPr>
            <p:ph type="dt" sz="half" idx="10"/>
          </p:nvPr>
        </p:nvSpPr>
        <p:spPr/>
        <p:txBody>
          <a:bodyPr/>
          <a:lstStyle/>
          <a:p>
            <a:fld id="{2C2C6036-E7F9-4648-BF65-C94ABB19024C}"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E1F2D8E9-538A-41AB-83DB-547EB6E6B8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2A2FE5-9900-40AF-B9A3-D8659A35F6AF}"/>
              </a:ext>
            </a:extLst>
          </p:cNvPr>
          <p:cNvSpPr>
            <a:spLocks noGrp="1"/>
          </p:cNvSpPr>
          <p:nvPr>
            <p:ph type="sldNum" sz="quarter" idx="12"/>
          </p:nvPr>
        </p:nvSpPr>
        <p:spPr/>
        <p:txBody>
          <a:bodyPr/>
          <a:lstStyle/>
          <a:p>
            <a:fld id="{DC7EB6B2-C16D-4A30-B31D-B481E700B1AB}" type="slidenum">
              <a:rPr lang="nl-NL" smtClean="0"/>
              <a:t>‹nr.›</a:t>
            </a:fld>
            <a:endParaRPr lang="nl-NL"/>
          </a:p>
        </p:txBody>
      </p:sp>
    </p:spTree>
    <p:extLst>
      <p:ext uri="{BB962C8B-B14F-4D97-AF65-F5344CB8AC3E}">
        <p14:creationId xmlns:p14="http://schemas.microsoft.com/office/powerpoint/2010/main" val="213026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9ED72-1C76-403B-9BB3-B44365D3730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5CA9781-41FA-4A39-AF8A-9ACA06E2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3486DFD-B031-42D2-BA75-0909637FA9E2}"/>
              </a:ext>
            </a:extLst>
          </p:cNvPr>
          <p:cNvSpPr>
            <a:spLocks noGrp="1"/>
          </p:cNvSpPr>
          <p:nvPr>
            <p:ph type="dt" sz="half" idx="10"/>
          </p:nvPr>
        </p:nvSpPr>
        <p:spPr/>
        <p:txBody>
          <a:bodyPr/>
          <a:lstStyle/>
          <a:p>
            <a:fld id="{2C2C6036-E7F9-4648-BF65-C94ABB19024C}"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CF5C28AA-BCD4-4B73-8E18-CB49018373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F97B2B-B6FF-4310-AD38-CB6DAB7C08F8}"/>
              </a:ext>
            </a:extLst>
          </p:cNvPr>
          <p:cNvSpPr>
            <a:spLocks noGrp="1"/>
          </p:cNvSpPr>
          <p:nvPr>
            <p:ph type="sldNum" sz="quarter" idx="12"/>
          </p:nvPr>
        </p:nvSpPr>
        <p:spPr/>
        <p:txBody>
          <a:bodyPr/>
          <a:lstStyle/>
          <a:p>
            <a:fld id="{DC7EB6B2-C16D-4A30-B31D-B481E700B1AB}" type="slidenum">
              <a:rPr lang="nl-NL" smtClean="0"/>
              <a:t>‹nr.›</a:t>
            </a:fld>
            <a:endParaRPr lang="nl-NL"/>
          </a:p>
        </p:txBody>
      </p:sp>
    </p:spTree>
    <p:extLst>
      <p:ext uri="{BB962C8B-B14F-4D97-AF65-F5344CB8AC3E}">
        <p14:creationId xmlns:p14="http://schemas.microsoft.com/office/powerpoint/2010/main" val="144113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84A1B-39FC-4791-92A1-E83DDC7CC05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13E4A2-E3E1-41FC-8910-36B5768DE9A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919EF05-C53F-4BD5-872A-62080BD385A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DB3A8C5-383B-4B4E-A9C1-58049808A8A4}"/>
              </a:ext>
            </a:extLst>
          </p:cNvPr>
          <p:cNvSpPr>
            <a:spLocks noGrp="1"/>
          </p:cNvSpPr>
          <p:nvPr>
            <p:ph type="dt" sz="half" idx="10"/>
          </p:nvPr>
        </p:nvSpPr>
        <p:spPr/>
        <p:txBody>
          <a:bodyPr/>
          <a:lstStyle/>
          <a:p>
            <a:fld id="{2C2C6036-E7F9-4648-BF65-C94ABB19024C}" type="datetimeFigureOut">
              <a:rPr lang="nl-NL" smtClean="0"/>
              <a:t>12-4-2022</a:t>
            </a:fld>
            <a:endParaRPr lang="nl-NL"/>
          </a:p>
        </p:txBody>
      </p:sp>
      <p:sp>
        <p:nvSpPr>
          <p:cNvPr id="6" name="Tijdelijke aanduiding voor voettekst 5">
            <a:extLst>
              <a:ext uri="{FF2B5EF4-FFF2-40B4-BE49-F238E27FC236}">
                <a16:creationId xmlns:a16="http://schemas.microsoft.com/office/drawing/2014/main" id="{A0B06D6F-CEFA-4D5A-B121-49E11068374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4FFDD8B-A72B-43B7-A2A9-817ADB144A58}"/>
              </a:ext>
            </a:extLst>
          </p:cNvPr>
          <p:cNvSpPr>
            <a:spLocks noGrp="1"/>
          </p:cNvSpPr>
          <p:nvPr>
            <p:ph type="sldNum" sz="quarter" idx="12"/>
          </p:nvPr>
        </p:nvSpPr>
        <p:spPr/>
        <p:txBody>
          <a:bodyPr/>
          <a:lstStyle/>
          <a:p>
            <a:fld id="{DC7EB6B2-C16D-4A30-B31D-B481E700B1AB}" type="slidenum">
              <a:rPr lang="nl-NL" smtClean="0"/>
              <a:t>‹nr.›</a:t>
            </a:fld>
            <a:endParaRPr lang="nl-NL"/>
          </a:p>
        </p:txBody>
      </p:sp>
    </p:spTree>
    <p:extLst>
      <p:ext uri="{BB962C8B-B14F-4D97-AF65-F5344CB8AC3E}">
        <p14:creationId xmlns:p14="http://schemas.microsoft.com/office/powerpoint/2010/main" val="46498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78AAB-855F-4220-9A05-89B6908B825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ACAF6D-1CDC-4DE6-943E-DAF34B155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B27ED5A-AD33-4753-BCCF-7F3205A03EB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028B1C9-D357-467D-89FA-C76B807E6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144A411-FAA1-4837-A986-713EE0772DE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AC9C43-F928-4A49-969E-E4194B3A0516}"/>
              </a:ext>
            </a:extLst>
          </p:cNvPr>
          <p:cNvSpPr>
            <a:spLocks noGrp="1"/>
          </p:cNvSpPr>
          <p:nvPr>
            <p:ph type="dt" sz="half" idx="10"/>
          </p:nvPr>
        </p:nvSpPr>
        <p:spPr/>
        <p:txBody>
          <a:bodyPr/>
          <a:lstStyle/>
          <a:p>
            <a:fld id="{2C2C6036-E7F9-4648-BF65-C94ABB19024C}" type="datetimeFigureOut">
              <a:rPr lang="nl-NL" smtClean="0"/>
              <a:t>12-4-2022</a:t>
            </a:fld>
            <a:endParaRPr lang="nl-NL"/>
          </a:p>
        </p:txBody>
      </p:sp>
      <p:sp>
        <p:nvSpPr>
          <p:cNvPr id="8" name="Tijdelijke aanduiding voor voettekst 7">
            <a:extLst>
              <a:ext uri="{FF2B5EF4-FFF2-40B4-BE49-F238E27FC236}">
                <a16:creationId xmlns:a16="http://schemas.microsoft.com/office/drawing/2014/main" id="{B7343781-07C1-4F2E-B3F5-E1B02761457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94A4FE6-F451-4127-A565-729E75AB068A}"/>
              </a:ext>
            </a:extLst>
          </p:cNvPr>
          <p:cNvSpPr>
            <a:spLocks noGrp="1"/>
          </p:cNvSpPr>
          <p:nvPr>
            <p:ph type="sldNum" sz="quarter" idx="12"/>
          </p:nvPr>
        </p:nvSpPr>
        <p:spPr/>
        <p:txBody>
          <a:bodyPr/>
          <a:lstStyle/>
          <a:p>
            <a:fld id="{DC7EB6B2-C16D-4A30-B31D-B481E700B1AB}" type="slidenum">
              <a:rPr lang="nl-NL" smtClean="0"/>
              <a:t>‹nr.›</a:t>
            </a:fld>
            <a:endParaRPr lang="nl-NL"/>
          </a:p>
        </p:txBody>
      </p:sp>
    </p:spTree>
    <p:extLst>
      <p:ext uri="{BB962C8B-B14F-4D97-AF65-F5344CB8AC3E}">
        <p14:creationId xmlns:p14="http://schemas.microsoft.com/office/powerpoint/2010/main" val="235003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6AD72-4B07-41B6-8E6D-98DFA40075A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9F5F488-A679-438E-86FA-32F5A921FA0E}"/>
              </a:ext>
            </a:extLst>
          </p:cNvPr>
          <p:cNvSpPr>
            <a:spLocks noGrp="1"/>
          </p:cNvSpPr>
          <p:nvPr>
            <p:ph type="dt" sz="half" idx="10"/>
          </p:nvPr>
        </p:nvSpPr>
        <p:spPr/>
        <p:txBody>
          <a:bodyPr/>
          <a:lstStyle/>
          <a:p>
            <a:fld id="{2C2C6036-E7F9-4648-BF65-C94ABB19024C}" type="datetimeFigureOut">
              <a:rPr lang="nl-NL" smtClean="0"/>
              <a:t>12-4-2022</a:t>
            </a:fld>
            <a:endParaRPr lang="nl-NL"/>
          </a:p>
        </p:txBody>
      </p:sp>
      <p:sp>
        <p:nvSpPr>
          <p:cNvPr id="4" name="Tijdelijke aanduiding voor voettekst 3">
            <a:extLst>
              <a:ext uri="{FF2B5EF4-FFF2-40B4-BE49-F238E27FC236}">
                <a16:creationId xmlns:a16="http://schemas.microsoft.com/office/drawing/2014/main" id="{227E35F5-215D-48ED-9664-CC58691C1C6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B2CEDFC-4DCB-4956-A5E7-4C5A7C525B5A}"/>
              </a:ext>
            </a:extLst>
          </p:cNvPr>
          <p:cNvSpPr>
            <a:spLocks noGrp="1"/>
          </p:cNvSpPr>
          <p:nvPr>
            <p:ph type="sldNum" sz="quarter" idx="12"/>
          </p:nvPr>
        </p:nvSpPr>
        <p:spPr/>
        <p:txBody>
          <a:bodyPr/>
          <a:lstStyle/>
          <a:p>
            <a:fld id="{DC7EB6B2-C16D-4A30-B31D-B481E700B1AB}" type="slidenum">
              <a:rPr lang="nl-NL" smtClean="0"/>
              <a:t>‹nr.›</a:t>
            </a:fld>
            <a:endParaRPr lang="nl-NL"/>
          </a:p>
        </p:txBody>
      </p:sp>
    </p:spTree>
    <p:extLst>
      <p:ext uri="{BB962C8B-B14F-4D97-AF65-F5344CB8AC3E}">
        <p14:creationId xmlns:p14="http://schemas.microsoft.com/office/powerpoint/2010/main" val="142097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64703E4-9D72-4C88-B4C4-541F52921F11}"/>
              </a:ext>
            </a:extLst>
          </p:cNvPr>
          <p:cNvSpPr>
            <a:spLocks noGrp="1"/>
          </p:cNvSpPr>
          <p:nvPr>
            <p:ph type="dt" sz="half" idx="10"/>
          </p:nvPr>
        </p:nvSpPr>
        <p:spPr/>
        <p:txBody>
          <a:bodyPr/>
          <a:lstStyle/>
          <a:p>
            <a:fld id="{2C2C6036-E7F9-4648-BF65-C94ABB19024C}" type="datetimeFigureOut">
              <a:rPr lang="nl-NL" smtClean="0"/>
              <a:t>12-4-2022</a:t>
            </a:fld>
            <a:endParaRPr lang="nl-NL"/>
          </a:p>
        </p:txBody>
      </p:sp>
      <p:sp>
        <p:nvSpPr>
          <p:cNvPr id="3" name="Tijdelijke aanduiding voor voettekst 2">
            <a:extLst>
              <a:ext uri="{FF2B5EF4-FFF2-40B4-BE49-F238E27FC236}">
                <a16:creationId xmlns:a16="http://schemas.microsoft.com/office/drawing/2014/main" id="{030265F2-0EA2-4C6D-A2B4-2CE22697C41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DE5F71A-8E3A-4CDB-BFAA-041454380696}"/>
              </a:ext>
            </a:extLst>
          </p:cNvPr>
          <p:cNvSpPr>
            <a:spLocks noGrp="1"/>
          </p:cNvSpPr>
          <p:nvPr>
            <p:ph type="sldNum" sz="quarter" idx="12"/>
          </p:nvPr>
        </p:nvSpPr>
        <p:spPr/>
        <p:txBody>
          <a:bodyPr/>
          <a:lstStyle/>
          <a:p>
            <a:fld id="{DC7EB6B2-C16D-4A30-B31D-B481E700B1AB}" type="slidenum">
              <a:rPr lang="nl-NL" smtClean="0"/>
              <a:t>‹nr.›</a:t>
            </a:fld>
            <a:endParaRPr lang="nl-NL"/>
          </a:p>
        </p:txBody>
      </p:sp>
    </p:spTree>
    <p:extLst>
      <p:ext uri="{BB962C8B-B14F-4D97-AF65-F5344CB8AC3E}">
        <p14:creationId xmlns:p14="http://schemas.microsoft.com/office/powerpoint/2010/main" val="301493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68439-72B3-4DF6-A3A3-B5853408E2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3731456-03D3-4360-A9DB-968B83769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55E4C16-1A71-46D2-98C8-8B0117544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B71EFB-FF34-4B58-9167-B8FB45BA7173}"/>
              </a:ext>
            </a:extLst>
          </p:cNvPr>
          <p:cNvSpPr>
            <a:spLocks noGrp="1"/>
          </p:cNvSpPr>
          <p:nvPr>
            <p:ph type="dt" sz="half" idx="10"/>
          </p:nvPr>
        </p:nvSpPr>
        <p:spPr/>
        <p:txBody>
          <a:bodyPr/>
          <a:lstStyle/>
          <a:p>
            <a:fld id="{2C2C6036-E7F9-4648-BF65-C94ABB19024C}" type="datetimeFigureOut">
              <a:rPr lang="nl-NL" smtClean="0"/>
              <a:t>12-4-2022</a:t>
            </a:fld>
            <a:endParaRPr lang="nl-NL"/>
          </a:p>
        </p:txBody>
      </p:sp>
      <p:sp>
        <p:nvSpPr>
          <p:cNvPr id="6" name="Tijdelijke aanduiding voor voettekst 5">
            <a:extLst>
              <a:ext uri="{FF2B5EF4-FFF2-40B4-BE49-F238E27FC236}">
                <a16:creationId xmlns:a16="http://schemas.microsoft.com/office/drawing/2014/main" id="{C26F7E09-C9DB-44D1-88D5-8674E10C67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DCED799-2A02-4BF9-86D0-F0BA8EA0CD32}"/>
              </a:ext>
            </a:extLst>
          </p:cNvPr>
          <p:cNvSpPr>
            <a:spLocks noGrp="1"/>
          </p:cNvSpPr>
          <p:nvPr>
            <p:ph type="sldNum" sz="quarter" idx="12"/>
          </p:nvPr>
        </p:nvSpPr>
        <p:spPr/>
        <p:txBody>
          <a:bodyPr/>
          <a:lstStyle/>
          <a:p>
            <a:fld id="{DC7EB6B2-C16D-4A30-B31D-B481E700B1AB}" type="slidenum">
              <a:rPr lang="nl-NL" smtClean="0"/>
              <a:t>‹nr.›</a:t>
            </a:fld>
            <a:endParaRPr lang="nl-NL"/>
          </a:p>
        </p:txBody>
      </p:sp>
    </p:spTree>
    <p:extLst>
      <p:ext uri="{BB962C8B-B14F-4D97-AF65-F5344CB8AC3E}">
        <p14:creationId xmlns:p14="http://schemas.microsoft.com/office/powerpoint/2010/main" val="181546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18886-A18C-47D1-A2C3-72E7F00E029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AB11F3D-E83B-4862-86B1-CC911225BC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1053A4E-A3AE-4DF0-BBB4-3182714BB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C1426B6-92F2-46DC-86B2-31C1C68E2086}"/>
              </a:ext>
            </a:extLst>
          </p:cNvPr>
          <p:cNvSpPr>
            <a:spLocks noGrp="1"/>
          </p:cNvSpPr>
          <p:nvPr>
            <p:ph type="dt" sz="half" idx="10"/>
          </p:nvPr>
        </p:nvSpPr>
        <p:spPr/>
        <p:txBody>
          <a:bodyPr/>
          <a:lstStyle/>
          <a:p>
            <a:fld id="{2C2C6036-E7F9-4648-BF65-C94ABB19024C}" type="datetimeFigureOut">
              <a:rPr lang="nl-NL" smtClean="0"/>
              <a:t>12-4-2022</a:t>
            </a:fld>
            <a:endParaRPr lang="nl-NL"/>
          </a:p>
        </p:txBody>
      </p:sp>
      <p:sp>
        <p:nvSpPr>
          <p:cNvPr id="6" name="Tijdelijke aanduiding voor voettekst 5">
            <a:extLst>
              <a:ext uri="{FF2B5EF4-FFF2-40B4-BE49-F238E27FC236}">
                <a16:creationId xmlns:a16="http://schemas.microsoft.com/office/drawing/2014/main" id="{6025CB67-CDBE-4CD8-812A-09CB1E759D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2C8FAA5-9180-4905-B866-27E82B4BC3F2}"/>
              </a:ext>
            </a:extLst>
          </p:cNvPr>
          <p:cNvSpPr>
            <a:spLocks noGrp="1"/>
          </p:cNvSpPr>
          <p:nvPr>
            <p:ph type="sldNum" sz="quarter" idx="12"/>
          </p:nvPr>
        </p:nvSpPr>
        <p:spPr/>
        <p:txBody>
          <a:bodyPr/>
          <a:lstStyle/>
          <a:p>
            <a:fld id="{DC7EB6B2-C16D-4A30-B31D-B481E700B1AB}" type="slidenum">
              <a:rPr lang="nl-NL" smtClean="0"/>
              <a:t>‹nr.›</a:t>
            </a:fld>
            <a:endParaRPr lang="nl-NL"/>
          </a:p>
        </p:txBody>
      </p:sp>
    </p:spTree>
    <p:extLst>
      <p:ext uri="{BB962C8B-B14F-4D97-AF65-F5344CB8AC3E}">
        <p14:creationId xmlns:p14="http://schemas.microsoft.com/office/powerpoint/2010/main" val="188227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A75505D-CE39-4A02-AF00-38860B807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8485D07-41BF-4F43-80E4-4E3E6FD0E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CE3F25-DBBD-4A1C-B99B-7BAF4A878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C6036-E7F9-4648-BF65-C94ABB19024C}"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868C0D08-F8A2-4B70-90BB-CC1B4118C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8208F05-88D4-48BD-8320-D1BE959C3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EB6B2-C16D-4A30-B31D-B481E700B1AB}" type="slidenum">
              <a:rPr lang="nl-NL" smtClean="0"/>
              <a:t>‹nr.›</a:t>
            </a:fld>
            <a:endParaRPr lang="nl-NL"/>
          </a:p>
        </p:txBody>
      </p:sp>
    </p:spTree>
    <p:extLst>
      <p:ext uri="{BB962C8B-B14F-4D97-AF65-F5344CB8AC3E}">
        <p14:creationId xmlns:p14="http://schemas.microsoft.com/office/powerpoint/2010/main" val="224073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vXwQPe2cNhJ3zM&amp;tbnid=lHOKnCfguImAhM:&amp;ved=0CAUQjRw&amp;url=http://www.barnesandnoble.com/w/deng-xiaoping-and-the-making-of-modern-china-richard-j-evans/1019259582?ean=9780140139457&amp;ei=kulKUoDBM8iU0AWl-YHIAw&amp;bvm=bv.53371865,d.d2k&amp;psig=AFQjCNGqfi5caxnHSyTsLgFZfrrXiW1Uhg&amp;ust=1380727525767044"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hyperlink" Target="http://www.google.nl/url?sa=i&amp;rct=j&amp;q=&amp;esrc=s&amp;frm=1&amp;source=images&amp;cd=&amp;cad=rja&amp;docid=BMYyfGSAVXEGSM&amp;tbnid=Mn_eHExrT5vukM:&amp;ved=0CAUQjRw&amp;url=http://openlibrary.org/works/OL8052958W&amp;ei=tOlKUoaHMaKX1AXBj4Fg&amp;bvm=bv.53371865,d.d2k&amp;psig=AFQjCNGqfi5caxnHSyTsLgFZfrrXiW1Uhg&amp;ust=1380727525767044" TargetMode="Externa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OonqGAECgVtRyM&amp;tbnid=5ELGU7YhASyUHM:&amp;ved=0CAUQjRw&amp;url=http://socialismoryourmoneyback.blogspot.com/2011/04/socialism-with-chinese-characteristics.html&amp;ei=lutKUtbVJcO30QX97IDoCg&amp;psig=AFQjCNEXnSxhCLAFgp9MsIJP3580j3ts4g&amp;ust=138072807312707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google.nl/url?sa=i&amp;rct=j&amp;q=&amp;esrc=s&amp;frm=1&amp;source=images&amp;cd=&amp;cad=rja&amp;docid=q6l4hjRXaXePDM&amp;tbnid=H17UmnqWVAjkWM:&amp;ved=0CAUQjRw&amp;url=http://www.lushquotes.com/author/deng-xiaoping/&amp;ei=BvhKUvTiH_C20QWap4G4Bw&amp;psig=AFQjCNETJ_V95JXSD3bsWDy6-O5u26qGiA&amp;ust=1380731258393832" TargetMode="Externa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blog.chinesehour.com/wp-content/uploads/2008/03/cross_river.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nl/url?sa=i&amp;rct=j&amp;q=&amp;esrc=s&amp;frm=1&amp;source=images&amp;cd=&amp;cad=rja&amp;docid=qubChPVM4F18cM&amp;tbnid=8VdPxFm29uQQwM:&amp;ved=0CAUQjRw&amp;url=http://www.washington.edu/uwpress/search/books/CHICRC.html&amp;ei=tfNKUvWkJ6vy0gXOk4HIBQ&amp;bvm=bv.53371865,d.d2k&amp;psig=AFQjCNFGlHa2l7bf1eKZnDqPYnEpfHiCXA&amp;ust=1380730145575549" TargetMode="Externa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hyperlink" Target="http://www.google.nl/url?sa=i&amp;source=images&amp;cd=&amp;cad=rja&amp;docid=a7-linqsI2-W9M&amp;tbnid=o2bxMcDrSb3aAM:&amp;ved=0CAgQjRwwAA&amp;url=http://www.goodreads.com/book/show/1032240.New_World_Disorder&amp;ei=BfRKUp-IA4ua1AXW4IDYBA&amp;psig=AFQjCNGHMwC8_ESlkuToi-ho8JMBrVGVCA&amp;ust=1380730245165981"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nl/url?sa=i&amp;rct=j&amp;q=&amp;esrc=s&amp;frm=1&amp;source=images&amp;cd=&amp;cad=rja&amp;docid=OtsXjRUUsBeJVM&amp;tbnid=0vO-378ztQxnEM:&amp;ved=0CAUQjRw&amp;url=http://oncyclopedia.net/wiki/Mao_Zedong&amp;ei=go5JUt3DJonRsgaavIFA&amp;bvm=bv.53217764,d.bGE&amp;psig=AFQjCNEQf4JsxucDt6kwnnbym5Ye7XtxTw&amp;ust=138063869350155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4895143-B8BD-48EE-8D0F-8F565B6E0A16}"/>
              </a:ext>
            </a:extLst>
          </p:cNvPr>
          <p:cNvSpPr>
            <a:spLocks noGrp="1"/>
          </p:cNvSpPr>
          <p:nvPr>
            <p:ph type="ctrTitle"/>
          </p:nvPr>
        </p:nvSpPr>
        <p:spPr/>
        <p:txBody>
          <a:bodyPr/>
          <a:lstStyle/>
          <a:p>
            <a:r>
              <a:rPr lang="nl-NL" dirty="0"/>
              <a:t>Mini-college 4:</a:t>
            </a:r>
          </a:p>
        </p:txBody>
      </p:sp>
      <p:sp>
        <p:nvSpPr>
          <p:cNvPr id="5" name="Ondertitel 4">
            <a:extLst>
              <a:ext uri="{FF2B5EF4-FFF2-40B4-BE49-F238E27FC236}">
                <a16:creationId xmlns:a16="http://schemas.microsoft.com/office/drawing/2014/main" id="{B6A13E2C-43E5-479A-B5E4-89A3D9D2C16A}"/>
              </a:ext>
            </a:extLst>
          </p:cNvPr>
          <p:cNvSpPr>
            <a:spLocks noGrp="1"/>
          </p:cNvSpPr>
          <p:nvPr>
            <p:ph type="subTitle" idx="1"/>
          </p:nvPr>
        </p:nvSpPr>
        <p:spPr/>
        <p:txBody>
          <a:bodyPr/>
          <a:lstStyle/>
          <a:p>
            <a:r>
              <a:rPr lang="nl-NL" dirty="0"/>
              <a:t>ZN13042022</a:t>
            </a:r>
          </a:p>
        </p:txBody>
      </p:sp>
    </p:spTree>
    <p:extLst>
      <p:ext uri="{BB962C8B-B14F-4D97-AF65-F5344CB8AC3E}">
        <p14:creationId xmlns:p14="http://schemas.microsoft.com/office/powerpoint/2010/main" val="103232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C409A4-CF73-4F22-9305-487B4A7794D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‘DE APENKONING’</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China opera Apenkoning — Stockfoto">
            <a:extLst>
              <a:ext uri="{FF2B5EF4-FFF2-40B4-BE49-F238E27FC236}">
                <a16:creationId xmlns:a16="http://schemas.microsoft.com/office/drawing/2014/main" id="{80B6423C-B06C-4381-8D05-2C7BD0063C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1567" y="2597904"/>
            <a:ext cx="5455917" cy="3655464"/>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8" name="Picture 4" descr="Mao Zedong">
            <a:extLst>
              <a:ext uri="{FF2B5EF4-FFF2-40B4-BE49-F238E27FC236}">
                <a16:creationId xmlns:a16="http://schemas.microsoft.com/office/drawing/2014/main" id="{16CEDEF4-C7F8-4835-8F6C-DB18A8BEDE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2618364"/>
            <a:ext cx="5455917" cy="361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6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4F3E67B-F800-46EE-BC75-0F3A96C564E6}"/>
              </a:ext>
            </a:extLst>
          </p:cNvPr>
          <p:cNvSpPr>
            <a:spLocks noGrp="1"/>
          </p:cNvSpPr>
          <p:nvPr>
            <p:ph type="title"/>
          </p:nvPr>
        </p:nvSpPr>
        <p:spPr/>
        <p:txBody>
          <a:bodyPr/>
          <a:lstStyle/>
          <a:p>
            <a:r>
              <a:rPr lang="nl-NL" dirty="0"/>
              <a:t>Breuk (discontinuïteit)</a:t>
            </a:r>
          </a:p>
        </p:txBody>
      </p:sp>
      <p:sp>
        <p:nvSpPr>
          <p:cNvPr id="8" name="Tijdelijke aanduiding voor tekst 7">
            <a:extLst>
              <a:ext uri="{FF2B5EF4-FFF2-40B4-BE49-F238E27FC236}">
                <a16:creationId xmlns:a16="http://schemas.microsoft.com/office/drawing/2014/main" id="{D0498984-FF4F-456A-8258-478DAE003B65}"/>
              </a:ext>
            </a:extLst>
          </p:cNvPr>
          <p:cNvSpPr>
            <a:spLocks noGrp="1"/>
          </p:cNvSpPr>
          <p:nvPr>
            <p:ph type="body" idx="1"/>
          </p:nvPr>
        </p:nvSpPr>
        <p:spPr/>
        <p:txBody>
          <a:bodyPr/>
          <a:lstStyle/>
          <a:p>
            <a:r>
              <a:rPr lang="nl-NL" dirty="0"/>
              <a:t>Keizerrijk</a:t>
            </a:r>
          </a:p>
        </p:txBody>
      </p:sp>
      <p:sp>
        <p:nvSpPr>
          <p:cNvPr id="9" name="Tijdelijke aanduiding voor inhoud 8">
            <a:extLst>
              <a:ext uri="{FF2B5EF4-FFF2-40B4-BE49-F238E27FC236}">
                <a16:creationId xmlns:a16="http://schemas.microsoft.com/office/drawing/2014/main" id="{62075E0C-748D-4C65-AFDC-D2FD010D6BE8}"/>
              </a:ext>
            </a:extLst>
          </p:cNvPr>
          <p:cNvSpPr>
            <a:spLocks noGrp="1"/>
          </p:cNvSpPr>
          <p:nvPr>
            <p:ph sz="half" idx="2"/>
          </p:nvPr>
        </p:nvSpPr>
        <p:spPr/>
        <p:txBody>
          <a:bodyPr>
            <a:normAutofit fontScale="92500" lnSpcReduction="20000"/>
          </a:bodyPr>
          <a:lstStyle/>
          <a:p>
            <a:r>
              <a:rPr lang="nl-NL" dirty="0"/>
              <a:t>Keizer is spil van ‘Grote Harmonie’</a:t>
            </a:r>
          </a:p>
          <a:p>
            <a:r>
              <a:rPr lang="nl-NL" dirty="0"/>
              <a:t>Deugdzaam voorbeeld</a:t>
            </a:r>
          </a:p>
          <a:p>
            <a:r>
              <a:rPr lang="nl-NL" dirty="0"/>
              <a:t>Orde/evenwicht tussen hemel, mens en natuur</a:t>
            </a:r>
          </a:p>
          <a:p>
            <a:r>
              <a:rPr lang="nl-NL" dirty="0"/>
              <a:t>‘Barbaren’&gt; transformeren</a:t>
            </a:r>
          </a:p>
          <a:p>
            <a:r>
              <a:rPr lang="nl-NL" dirty="0"/>
              <a:t>Alle mensen passende plaats in maatschappij</a:t>
            </a:r>
          </a:p>
          <a:p>
            <a:r>
              <a:rPr lang="nl-NL" dirty="0"/>
              <a:t>Geen vooruitgangsstreven in westerse zin &gt; herstellen van disbalans</a:t>
            </a:r>
          </a:p>
        </p:txBody>
      </p:sp>
      <p:sp>
        <p:nvSpPr>
          <p:cNvPr id="10" name="Tijdelijke aanduiding voor tekst 9">
            <a:extLst>
              <a:ext uri="{FF2B5EF4-FFF2-40B4-BE49-F238E27FC236}">
                <a16:creationId xmlns:a16="http://schemas.microsoft.com/office/drawing/2014/main" id="{7CD824EB-A2BE-4968-8239-C771C9AAAF93}"/>
              </a:ext>
            </a:extLst>
          </p:cNvPr>
          <p:cNvSpPr>
            <a:spLocks noGrp="1"/>
          </p:cNvSpPr>
          <p:nvPr>
            <p:ph type="body" sz="quarter" idx="3"/>
          </p:nvPr>
        </p:nvSpPr>
        <p:spPr/>
        <p:txBody>
          <a:bodyPr/>
          <a:lstStyle/>
          <a:p>
            <a:r>
              <a:rPr lang="nl-NL" dirty="0"/>
              <a:t>Mao</a:t>
            </a:r>
          </a:p>
        </p:txBody>
      </p:sp>
      <p:sp>
        <p:nvSpPr>
          <p:cNvPr id="11" name="Tijdelijke aanduiding voor inhoud 10">
            <a:extLst>
              <a:ext uri="{FF2B5EF4-FFF2-40B4-BE49-F238E27FC236}">
                <a16:creationId xmlns:a16="http://schemas.microsoft.com/office/drawing/2014/main" id="{452C22C3-2AD4-47BB-AA61-AD344ABB1869}"/>
              </a:ext>
            </a:extLst>
          </p:cNvPr>
          <p:cNvSpPr>
            <a:spLocks noGrp="1"/>
          </p:cNvSpPr>
          <p:nvPr>
            <p:ph sz="quarter" idx="4"/>
          </p:nvPr>
        </p:nvSpPr>
        <p:spPr/>
        <p:txBody>
          <a:bodyPr>
            <a:normAutofit fontScale="92500" lnSpcReduction="20000"/>
          </a:bodyPr>
          <a:lstStyle/>
          <a:p>
            <a:r>
              <a:rPr lang="nl-NL" dirty="0"/>
              <a:t>Permanente crisis</a:t>
            </a:r>
          </a:p>
          <a:p>
            <a:r>
              <a:rPr lang="nl-NL" dirty="0"/>
              <a:t>Zoeken / creëren van tegenstellingen</a:t>
            </a:r>
          </a:p>
          <a:p>
            <a:r>
              <a:rPr lang="nl-NL" dirty="0"/>
              <a:t>Vernietigen van tradities = welbewust beleid</a:t>
            </a:r>
          </a:p>
          <a:p>
            <a:r>
              <a:rPr lang="nl-NL" dirty="0"/>
              <a:t>Ontmantelen Chinese erfgoed &gt; oorlog aan traditionele kunst, literatuur, denkwijzen</a:t>
            </a:r>
          </a:p>
          <a:p>
            <a:r>
              <a:rPr lang="nl-NL" dirty="0"/>
              <a:t>‘Volledige’ breuk met verleden </a:t>
            </a:r>
          </a:p>
          <a:p>
            <a:r>
              <a:rPr lang="nl-NL" dirty="0"/>
              <a:t>Ideologie als motiverende kracht</a:t>
            </a:r>
          </a:p>
          <a:p>
            <a:endParaRPr lang="nl-NL" dirty="0"/>
          </a:p>
        </p:txBody>
      </p:sp>
    </p:spTree>
    <p:extLst>
      <p:ext uri="{BB962C8B-B14F-4D97-AF65-F5344CB8AC3E}">
        <p14:creationId xmlns:p14="http://schemas.microsoft.com/office/powerpoint/2010/main" val="148365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2942D-04BE-4C6D-800C-2858D0A8F4BE}"/>
              </a:ext>
            </a:extLst>
          </p:cNvPr>
          <p:cNvSpPr>
            <a:spLocks noGrp="1"/>
          </p:cNvSpPr>
          <p:nvPr>
            <p:ph type="title"/>
          </p:nvPr>
        </p:nvSpPr>
        <p:spPr/>
        <p:txBody>
          <a:bodyPr/>
          <a:lstStyle/>
          <a:p>
            <a:r>
              <a:rPr lang="nl-NL" dirty="0"/>
              <a:t>En toch …</a:t>
            </a:r>
          </a:p>
        </p:txBody>
      </p:sp>
      <p:sp>
        <p:nvSpPr>
          <p:cNvPr id="3" name="Tijdelijke aanduiding voor tekst 2">
            <a:extLst>
              <a:ext uri="{FF2B5EF4-FFF2-40B4-BE49-F238E27FC236}">
                <a16:creationId xmlns:a16="http://schemas.microsoft.com/office/drawing/2014/main" id="{89BC6659-9144-44A3-B82E-FD21D64967BF}"/>
              </a:ext>
            </a:extLst>
          </p:cNvPr>
          <p:cNvSpPr>
            <a:spLocks noGrp="1"/>
          </p:cNvSpPr>
          <p:nvPr>
            <p:ph type="body" idx="1"/>
          </p:nvPr>
        </p:nvSpPr>
        <p:spPr/>
        <p:txBody>
          <a:bodyPr/>
          <a:lstStyle/>
          <a:p>
            <a:r>
              <a:rPr lang="nl-NL" dirty="0"/>
              <a:t>Mao</a:t>
            </a:r>
          </a:p>
        </p:txBody>
      </p:sp>
      <p:sp>
        <p:nvSpPr>
          <p:cNvPr id="4" name="Tijdelijke aanduiding voor inhoud 3">
            <a:extLst>
              <a:ext uri="{FF2B5EF4-FFF2-40B4-BE49-F238E27FC236}">
                <a16:creationId xmlns:a16="http://schemas.microsoft.com/office/drawing/2014/main" id="{BF3FBF52-CF38-45E6-B19E-9F2D1A38BF3D}"/>
              </a:ext>
            </a:extLst>
          </p:cNvPr>
          <p:cNvSpPr>
            <a:spLocks noGrp="1"/>
          </p:cNvSpPr>
          <p:nvPr>
            <p:ph sz="half" idx="2"/>
          </p:nvPr>
        </p:nvSpPr>
        <p:spPr/>
        <p:txBody>
          <a:bodyPr>
            <a:normAutofit fontScale="92500" lnSpcReduction="20000"/>
          </a:bodyPr>
          <a:lstStyle/>
          <a:p>
            <a:r>
              <a:rPr lang="nl-NL" dirty="0"/>
              <a:t>ANTI-CONFUCIANISTISCH</a:t>
            </a:r>
          </a:p>
          <a:p>
            <a:pPr marL="0" indent="0">
              <a:buNone/>
            </a:pPr>
            <a:endParaRPr lang="nl-NL" dirty="0"/>
          </a:p>
          <a:p>
            <a:r>
              <a:rPr lang="nl-NL" dirty="0"/>
              <a:t>PERMANENTE REVOLUTIE</a:t>
            </a:r>
          </a:p>
          <a:p>
            <a:pPr marL="0" indent="0">
              <a:buNone/>
            </a:pPr>
            <a:endParaRPr lang="nl-NL" dirty="0"/>
          </a:p>
          <a:p>
            <a:r>
              <a:rPr lang="nl-NL" dirty="0"/>
              <a:t>VOORUITGANG DOOR REEKS BEPROEVINGEN</a:t>
            </a:r>
          </a:p>
        </p:txBody>
      </p:sp>
      <p:sp>
        <p:nvSpPr>
          <p:cNvPr id="5" name="Tijdelijke aanduiding voor tekst 4">
            <a:extLst>
              <a:ext uri="{FF2B5EF4-FFF2-40B4-BE49-F238E27FC236}">
                <a16:creationId xmlns:a16="http://schemas.microsoft.com/office/drawing/2014/main" id="{0B597833-65B2-477F-8AEA-D0A8876EA7B8}"/>
              </a:ext>
            </a:extLst>
          </p:cNvPr>
          <p:cNvSpPr>
            <a:spLocks noGrp="1"/>
          </p:cNvSpPr>
          <p:nvPr>
            <p:ph type="body" sz="quarter" idx="3"/>
          </p:nvPr>
        </p:nvSpPr>
        <p:spPr/>
        <p:txBody>
          <a:bodyPr/>
          <a:lstStyle/>
          <a:p>
            <a:r>
              <a:rPr lang="nl-NL" dirty="0"/>
              <a:t>Mao</a:t>
            </a:r>
          </a:p>
        </p:txBody>
      </p:sp>
      <p:sp>
        <p:nvSpPr>
          <p:cNvPr id="6" name="Tijdelijke aanduiding voor inhoud 5">
            <a:extLst>
              <a:ext uri="{FF2B5EF4-FFF2-40B4-BE49-F238E27FC236}">
                <a16:creationId xmlns:a16="http://schemas.microsoft.com/office/drawing/2014/main" id="{A3CF747C-711F-4087-BA27-81953BD91655}"/>
              </a:ext>
            </a:extLst>
          </p:cNvPr>
          <p:cNvSpPr>
            <a:spLocks noGrp="1"/>
          </p:cNvSpPr>
          <p:nvPr>
            <p:ph sz="quarter" idx="4"/>
          </p:nvPr>
        </p:nvSpPr>
        <p:spPr/>
        <p:txBody>
          <a:bodyPr>
            <a:normAutofit fontScale="92500" lnSpcReduction="20000"/>
          </a:bodyPr>
          <a:lstStyle/>
          <a:p>
            <a:r>
              <a:rPr lang="nl-NL" dirty="0"/>
              <a:t>Chinese klassieken</a:t>
            </a:r>
          </a:p>
          <a:p>
            <a:r>
              <a:rPr lang="nl-NL" dirty="0"/>
              <a:t>Poëzie en essays als deel van politieke werk</a:t>
            </a:r>
          </a:p>
          <a:p>
            <a:r>
              <a:rPr lang="nl-NL" dirty="0"/>
              <a:t>Maar ook: geduld, lange termijn</a:t>
            </a:r>
          </a:p>
          <a:p>
            <a:r>
              <a:rPr lang="nl-NL" dirty="0"/>
              <a:t>Keizerlijke regeerstijl</a:t>
            </a:r>
          </a:p>
          <a:p>
            <a:r>
              <a:rPr lang="nl-NL" dirty="0"/>
              <a:t>Nieuwe bureaucratie</a:t>
            </a:r>
          </a:p>
          <a:p>
            <a:r>
              <a:rPr lang="nl-NL" dirty="0"/>
              <a:t>Na loutering in revolutionair proces: Grote Harmonie</a:t>
            </a:r>
          </a:p>
          <a:p>
            <a:r>
              <a:rPr lang="nl-NL" dirty="0"/>
              <a:t>Sino-centrisme</a:t>
            </a:r>
          </a:p>
          <a:p>
            <a:endParaRPr lang="nl-NL" dirty="0"/>
          </a:p>
        </p:txBody>
      </p:sp>
    </p:spTree>
    <p:extLst>
      <p:ext uri="{BB962C8B-B14F-4D97-AF65-F5344CB8AC3E}">
        <p14:creationId xmlns:p14="http://schemas.microsoft.com/office/powerpoint/2010/main" val="33625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0FD233D-A993-47F2-A965-85F7BC80826F}"/>
              </a:ext>
            </a:extLst>
          </p:cNvPr>
          <p:cNvSpPr>
            <a:spLocks noGrp="1"/>
          </p:cNvSpPr>
          <p:nvPr>
            <p:ph type="title"/>
          </p:nvPr>
        </p:nvSpPr>
        <p:spPr>
          <a:xfrm>
            <a:off x="6094105" y="802955"/>
            <a:ext cx="4977976" cy="1454051"/>
          </a:xfrm>
        </p:spPr>
        <p:txBody>
          <a:bodyPr>
            <a:normAutofit/>
          </a:bodyPr>
          <a:lstStyle/>
          <a:p>
            <a:r>
              <a:rPr lang="nl-NL">
                <a:solidFill>
                  <a:srgbClr val="000000"/>
                </a:solidFill>
              </a:rPr>
              <a:t>Maoïstisch China</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a:extLst>
              <a:ext uri="{FF2B5EF4-FFF2-40B4-BE49-F238E27FC236}">
                <a16:creationId xmlns:a16="http://schemas.microsoft.com/office/drawing/2014/main" id="{EFD73A0D-398B-4BB4-AABB-2AADE8C632D3}"/>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5638" r="-3" b="23449"/>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3895AEDD-E15D-49DA-8092-32030BBE1DAA}"/>
              </a:ext>
            </a:extLst>
          </p:cNvPr>
          <p:cNvSpPr>
            <a:spLocks noGrp="1"/>
          </p:cNvSpPr>
          <p:nvPr>
            <p:ph idx="1"/>
          </p:nvPr>
        </p:nvSpPr>
        <p:spPr>
          <a:xfrm>
            <a:off x="6094503" y="2482581"/>
            <a:ext cx="4977578" cy="3639289"/>
          </a:xfrm>
        </p:spPr>
        <p:txBody>
          <a:bodyPr anchor="ctr">
            <a:normAutofit/>
          </a:bodyPr>
          <a:lstStyle/>
          <a:p>
            <a:r>
              <a:rPr lang="nl-NL" dirty="0">
                <a:solidFill>
                  <a:srgbClr val="000000"/>
                </a:solidFill>
              </a:rPr>
              <a:t>MASSACAMPAGNES &gt; stramien</a:t>
            </a:r>
          </a:p>
          <a:p>
            <a:pPr marL="0" indent="0">
              <a:buNone/>
            </a:pPr>
            <a:r>
              <a:rPr lang="nl-NL" dirty="0">
                <a:solidFill>
                  <a:srgbClr val="000000"/>
                </a:solidFill>
              </a:rPr>
              <a:t>- (LAND) HERVORMINGEN</a:t>
            </a:r>
          </a:p>
          <a:p>
            <a:pPr marL="0" indent="0">
              <a:buNone/>
            </a:pPr>
            <a:r>
              <a:rPr lang="nl-NL" dirty="0">
                <a:solidFill>
                  <a:srgbClr val="000000"/>
                </a:solidFill>
              </a:rPr>
              <a:t>- WEERSTA DE VS, STEUN KOREA</a:t>
            </a:r>
          </a:p>
          <a:p>
            <a:pPr marL="0" indent="0">
              <a:buNone/>
            </a:pPr>
            <a:r>
              <a:rPr lang="nl-NL" dirty="0">
                <a:solidFill>
                  <a:srgbClr val="000000"/>
                </a:solidFill>
              </a:rPr>
              <a:t>- LAAT 100 BLOEMEN BLOEIEN</a:t>
            </a:r>
          </a:p>
          <a:p>
            <a:pPr marL="0" indent="0">
              <a:buNone/>
            </a:pPr>
            <a:r>
              <a:rPr lang="nl-NL" dirty="0">
                <a:solidFill>
                  <a:srgbClr val="000000"/>
                </a:solidFill>
              </a:rPr>
              <a:t>- GROTE SPRONG VOORWAARTS</a:t>
            </a:r>
          </a:p>
          <a:p>
            <a:pPr marL="0" indent="0">
              <a:buNone/>
            </a:pPr>
            <a:r>
              <a:rPr lang="nl-NL" dirty="0">
                <a:solidFill>
                  <a:srgbClr val="000000"/>
                </a:solidFill>
              </a:rPr>
              <a:t>- GROTE CULTURELE REVOLUTIE</a:t>
            </a:r>
          </a:p>
        </p:txBody>
      </p:sp>
    </p:spTree>
    <p:extLst>
      <p:ext uri="{BB962C8B-B14F-4D97-AF65-F5344CB8AC3E}">
        <p14:creationId xmlns:p14="http://schemas.microsoft.com/office/powerpoint/2010/main" val="316963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title"/>
          </p:nvPr>
        </p:nvSpPr>
        <p:spPr>
          <a:xfrm>
            <a:off x="958506" y="800392"/>
            <a:ext cx="10264697" cy="1212102"/>
          </a:xfrm>
        </p:spPr>
        <p:txBody>
          <a:bodyPr>
            <a:normAutofit/>
          </a:bodyPr>
          <a:lstStyle/>
          <a:p>
            <a:r>
              <a:rPr lang="nl-NL" sz="4000">
                <a:solidFill>
                  <a:srgbClr val="FFFFFF"/>
                </a:solidFill>
              </a:rPr>
              <a:t>MASSACAMPAGNES</a:t>
            </a:r>
          </a:p>
        </p:txBody>
      </p:sp>
      <p:sp>
        <p:nvSpPr>
          <p:cNvPr id="3" name="Tijdelijke aanduiding voor inhoud 2"/>
          <p:cNvSpPr>
            <a:spLocks noGrp="1"/>
          </p:cNvSpPr>
          <p:nvPr>
            <p:ph idx="1"/>
          </p:nvPr>
        </p:nvSpPr>
        <p:spPr>
          <a:xfrm>
            <a:off x="1367624" y="2490436"/>
            <a:ext cx="9708995" cy="3567173"/>
          </a:xfrm>
        </p:spPr>
        <p:txBody>
          <a:bodyPr anchor="ctr">
            <a:normAutofit/>
          </a:bodyPr>
          <a:lstStyle/>
          <a:p>
            <a:pPr>
              <a:buNone/>
            </a:pPr>
            <a:r>
              <a:rPr lang="nl-NL" sz="2000" dirty="0"/>
              <a:t>“  </a:t>
            </a:r>
            <a:r>
              <a:rPr lang="nl-NL" sz="2000" i="1" dirty="0"/>
              <a:t>HET VOLK, EN ALLEEN HET VOLK, IS DE DRIJVENDE KRACHT DIE DE WERELDGESCHIEDENIS MAAKT.”</a:t>
            </a:r>
          </a:p>
          <a:p>
            <a:pPr>
              <a:buNone/>
            </a:pPr>
            <a:endParaRPr lang="nl-NL" sz="2000" dirty="0"/>
          </a:p>
          <a:p>
            <a:r>
              <a:rPr lang="nl-NL" sz="2000" dirty="0"/>
              <a:t>‘FORMAT’:</a:t>
            </a:r>
          </a:p>
          <a:p>
            <a:pPr>
              <a:buFontTx/>
              <a:buChar char="-"/>
            </a:pPr>
            <a:r>
              <a:rPr lang="nl-NL" sz="2000" dirty="0"/>
              <a:t>TOESPRAKEN HOGE FUNCTIONARISSEN</a:t>
            </a:r>
          </a:p>
          <a:p>
            <a:pPr>
              <a:buFontTx/>
              <a:buChar char="-"/>
            </a:pPr>
            <a:r>
              <a:rPr lang="nl-NL" sz="2000" dirty="0"/>
              <a:t>KRANTENARTIKELEN</a:t>
            </a:r>
          </a:p>
          <a:p>
            <a:pPr>
              <a:buFontTx/>
              <a:buChar char="-"/>
            </a:pPr>
            <a:r>
              <a:rPr lang="nl-NL" sz="2000" dirty="0"/>
              <a:t>BANIEREN / SLOGANS</a:t>
            </a:r>
          </a:p>
          <a:p>
            <a:pPr>
              <a:buFontTx/>
              <a:buChar char="-"/>
            </a:pPr>
            <a:r>
              <a:rPr lang="nl-NL" sz="2000" dirty="0"/>
              <a:t>RALLIES EN ANDERE ACTIVITEITEN</a:t>
            </a:r>
          </a:p>
          <a:p>
            <a:pPr>
              <a:buFontTx/>
              <a:buChar char="-"/>
            </a:pPr>
            <a:r>
              <a:rPr lang="nl-NL" sz="2000" dirty="0"/>
              <a:t>TOENEMENDE MASSALITEIT</a:t>
            </a:r>
          </a:p>
          <a:p>
            <a:pPr>
              <a:buFontTx/>
              <a:buChar char="-"/>
            </a:pPr>
            <a:endParaRPr lang="nl-NL" sz="2000" dirty="0"/>
          </a:p>
        </p:txBody>
      </p:sp>
    </p:spTree>
    <p:extLst>
      <p:ext uri="{BB962C8B-B14F-4D97-AF65-F5344CB8AC3E}">
        <p14:creationId xmlns:p14="http://schemas.microsoft.com/office/powerpoint/2010/main" val="277641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40F5819-71FA-4D91-BAE8-527F4C024435}"/>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dirty="0">
                <a:solidFill>
                  <a:srgbClr val="000000"/>
                </a:solidFill>
              </a:rPr>
              <a:t>GOUDEN JAREN?</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De tragiek van de bevrijding | Dikötter | 9789049106515 | Boom ...">
            <a:extLst>
              <a:ext uri="{FF2B5EF4-FFF2-40B4-BE49-F238E27FC236}">
                <a16:creationId xmlns:a16="http://schemas.microsoft.com/office/drawing/2014/main" id="{2E0F90A9-A4A1-43C5-905F-02841C693038}"/>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t="3655" r="-2" b="21257"/>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3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8F116-A009-4029-AF15-E0E00490E612}"/>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b="1" dirty="0"/>
              <a:t>"The life of the peasants is good after Land Reform" (1951).</a:t>
            </a:r>
            <a:br>
              <a:rPr lang="en-US" b="1" dirty="0"/>
            </a:br>
            <a:endParaRPr lang="en-US" sz="6000" dirty="0"/>
          </a:p>
        </p:txBody>
      </p:sp>
      <p:pic>
        <p:nvPicPr>
          <p:cNvPr id="1026" name="Picture 2" descr="china propaganda poster">
            <a:extLst>
              <a:ext uri="{FF2B5EF4-FFF2-40B4-BE49-F238E27FC236}">
                <a16:creationId xmlns:a16="http://schemas.microsoft.com/office/drawing/2014/main" id="{32762FB4-4F1B-4D2B-A788-E60A964634C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231" r="8060" b="-2"/>
          <a:stretch/>
        </p:blipFill>
        <p:spPr bwMode="auto">
          <a:xfrm>
            <a:off x="5213023" y="557360"/>
            <a:ext cx="6036379" cy="584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43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7039536B-C4D9-45E3-A130-545FE11A5528}"/>
              </a:ext>
            </a:extLst>
          </p:cNvPr>
          <p:cNvSpPr>
            <a:spLocks noGrp="1"/>
          </p:cNvSpPr>
          <p:nvPr>
            <p:ph type="title" idx="4294967295"/>
          </p:nvPr>
        </p:nvSpPr>
        <p:spPr>
          <a:xfrm>
            <a:off x="958506" y="800392"/>
            <a:ext cx="10264697" cy="1212102"/>
          </a:xfrm>
        </p:spPr>
        <p:txBody>
          <a:bodyPr vert="horz" lIns="91440" tIns="45720" rIns="91440" bIns="45720" rtlCol="0" anchor="ctr">
            <a:normAutofit/>
          </a:bodyPr>
          <a:lstStyle/>
          <a:p>
            <a:r>
              <a:rPr lang="en-US" sz="4000" kern="1200">
                <a:solidFill>
                  <a:srgbClr val="FFFFFF"/>
                </a:solidFill>
                <a:latin typeface="+mj-lt"/>
                <a:ea typeface="+mj-ea"/>
                <a:cs typeface="+mj-cs"/>
              </a:rPr>
              <a:t>‘Volksterreur’</a:t>
            </a:r>
          </a:p>
        </p:txBody>
      </p:sp>
      <p:sp>
        <p:nvSpPr>
          <p:cNvPr id="3" name="Tijdelijke aanduiding voor inhoud 2">
            <a:extLst>
              <a:ext uri="{FF2B5EF4-FFF2-40B4-BE49-F238E27FC236}">
                <a16:creationId xmlns:a16="http://schemas.microsoft.com/office/drawing/2014/main" id="{D231CFD5-E31F-4A48-B6D0-8FD3DDAC0FC0}"/>
              </a:ext>
            </a:extLst>
          </p:cNvPr>
          <p:cNvSpPr>
            <a:spLocks noGrp="1"/>
          </p:cNvSpPr>
          <p:nvPr>
            <p:ph idx="4294967295"/>
          </p:nvPr>
        </p:nvSpPr>
        <p:spPr>
          <a:xfrm>
            <a:off x="1367624" y="2490436"/>
            <a:ext cx="9708995" cy="3567173"/>
          </a:xfrm>
        </p:spPr>
        <p:txBody>
          <a:bodyPr vert="horz" lIns="91440" tIns="45720" rIns="91440" bIns="45720" rtlCol="0" anchor="ctr">
            <a:normAutofit/>
          </a:bodyPr>
          <a:lstStyle/>
          <a:p>
            <a:pPr marL="514350"/>
            <a:r>
              <a:rPr lang="en-US" sz="2000" i="1" dirty="0"/>
              <a:t>Verzamel de dorpelingen en verdeel ze in sociale klassen.</a:t>
            </a:r>
          </a:p>
          <a:p>
            <a:pPr marL="514350"/>
            <a:r>
              <a:rPr lang="en-US" sz="2000" i="1" dirty="0"/>
              <a:t>Rui de laagste klasse, die van de arme boeren, op tot een psychose van haat tegen hun welvarender dorpsgenoten.</a:t>
            </a:r>
          </a:p>
          <a:p>
            <a:pPr marL="514350"/>
            <a:r>
              <a:rPr lang="en-US" sz="2000" i="1" dirty="0"/>
              <a:t>Vraag hun vervolgens wie de doodstraf verdient.</a:t>
            </a:r>
          </a:p>
          <a:p>
            <a:pPr marL="514350"/>
            <a:r>
              <a:rPr lang="en-US" sz="2000" i="1" dirty="0"/>
              <a:t>Vermoord eenieder die genoemd wordt en vraag nogmaals.</a:t>
            </a:r>
          </a:p>
          <a:p>
            <a:pPr marL="514350"/>
            <a:r>
              <a:rPr lang="en-US" sz="2000" i="1" dirty="0"/>
              <a:t>Verdeel onder de nieuwe, kleinere bevolking land en eigendom op een manier die steun wint voor de CCP.</a:t>
            </a:r>
          </a:p>
          <a:p>
            <a:pPr marL="514350"/>
            <a:r>
              <a:rPr lang="en-US" sz="2000" i="1" dirty="0"/>
              <a:t>Rekruteer kaders uit de nieuwgevormde helden van de revolutie.</a:t>
            </a:r>
          </a:p>
          <a:p>
            <a:pPr marL="514350"/>
            <a:r>
              <a:rPr lang="en-US" sz="2000" i="1" dirty="0"/>
              <a:t>Zoek een volgend dorp en begin bij 1.</a:t>
            </a:r>
          </a:p>
        </p:txBody>
      </p:sp>
    </p:spTree>
    <p:extLst>
      <p:ext uri="{BB962C8B-B14F-4D97-AF65-F5344CB8AC3E}">
        <p14:creationId xmlns:p14="http://schemas.microsoft.com/office/powerpoint/2010/main" val="2142788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EBE119F-8ED6-4D34-A5BA-2354B8415456}"/>
              </a:ext>
            </a:extLst>
          </p:cNvPr>
          <p:cNvSpPr>
            <a:spLocks noGrp="1"/>
          </p:cNvSpPr>
          <p:nvPr>
            <p:ph type="title" idx="4294967295"/>
          </p:nvPr>
        </p:nvSpPr>
        <p:spPr>
          <a:xfrm>
            <a:off x="6585882" y="4267832"/>
            <a:ext cx="4805996" cy="1401448"/>
          </a:xfrm>
        </p:spPr>
        <p:txBody>
          <a:bodyPr vert="horz" lIns="91440" tIns="45720" rIns="91440" bIns="45720" rtlCol="0" anchor="t">
            <a:normAutofit/>
          </a:bodyPr>
          <a:lstStyle/>
          <a:p>
            <a:r>
              <a:rPr lang="en-US" dirty="0">
                <a:solidFill>
                  <a:srgbClr val="000000"/>
                </a:solidFill>
              </a:rPr>
              <a:t>GROTE SPRONG VOORWAARTS</a:t>
            </a:r>
          </a:p>
        </p:txBody>
      </p:sp>
      <p:sp>
        <p:nvSpPr>
          <p:cNvPr id="14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Mao's Grote Sprong Voorwaarts was een hel">
            <a:extLst>
              <a:ext uri="{FF2B5EF4-FFF2-40B4-BE49-F238E27FC236}">
                <a16:creationId xmlns:a16="http://schemas.microsoft.com/office/drawing/2014/main" id="{4BFAE284-1D3C-49A4-8FB0-B2FD503C1FB6}"/>
              </a:ext>
            </a:extLst>
          </p:cNvPr>
          <p:cNvPicPr>
            <a:picLocks noGrp="1" noChangeAspect="1" noChangeArrowheads="1"/>
          </p:cNvPicPr>
          <p:nvPr>
            <p:ph idx="4294967295"/>
          </p:nvPr>
        </p:nvPicPr>
        <p:blipFill rotWithShape="1">
          <a:blip r:embed="rId3">
            <a:alphaModFix/>
            <a:extLst>
              <a:ext uri="{28A0092B-C50C-407E-A947-70E740481C1C}">
                <a14:useLocalDpi xmlns:a14="http://schemas.microsoft.com/office/drawing/2010/main" val="0"/>
              </a:ext>
            </a:extLst>
          </a:blip>
          <a:srcRect t="2112" r="-2" b="19924"/>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836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193DA-0E6E-4180-85D4-039F18148054}"/>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4700"/>
              <a:t>Mobilize the whole population, to make sure that steel is doubled!</a:t>
            </a:r>
          </a:p>
        </p:txBody>
      </p:sp>
      <p:pic>
        <p:nvPicPr>
          <p:cNvPr id="11266" name="Picture 2" descr="Mobilize the whole population, to make sure that steel is doubled!">
            <a:extLst>
              <a:ext uri="{FF2B5EF4-FFF2-40B4-BE49-F238E27FC236}">
                <a16:creationId xmlns:a16="http://schemas.microsoft.com/office/drawing/2014/main" id="{3FB34725-4DCF-49DE-AFD7-172876128C6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4871" r="-1" b="16337"/>
          <a:stretch/>
        </p:blipFill>
        <p:spPr bwMode="auto">
          <a:xfrm>
            <a:off x="5640572" y="557360"/>
            <a:ext cx="5608830"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75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D150C6-094D-421C-A3A5-EFD601F63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74250" y="-1962494"/>
            <a:ext cx="5470372" cy="12188952"/>
          </a:xfrm>
          <a:prstGeom prst="rect">
            <a:avLst/>
          </a:prstGeom>
        </p:spPr>
      </p:pic>
      <p:pic>
        <p:nvPicPr>
          <p:cNvPr id="1026" name="Picture 2">
            <a:extLst>
              <a:ext uri="{FF2B5EF4-FFF2-40B4-BE49-F238E27FC236}">
                <a16:creationId xmlns:a16="http://schemas.microsoft.com/office/drawing/2014/main" id="{6D0C6CFC-201C-4AD9-B138-0597820ADD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58"/>
          <a:stretch/>
        </p:blipFill>
        <p:spPr bwMode="auto">
          <a:xfrm>
            <a:off x="13373" y="10"/>
            <a:ext cx="12165257" cy="3428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26CEF55-710C-4B11-9974-0BDC6578ABD0}"/>
              </a:ext>
            </a:extLst>
          </p:cNvPr>
          <p:cNvSpPr>
            <a:spLocks noGrp="1"/>
          </p:cNvSpPr>
          <p:nvPr>
            <p:ph type="title"/>
          </p:nvPr>
        </p:nvSpPr>
        <p:spPr>
          <a:xfrm>
            <a:off x="1403632" y="3428999"/>
            <a:ext cx="9283781" cy="1405965"/>
          </a:xfrm>
        </p:spPr>
        <p:txBody>
          <a:bodyPr vert="horz" lIns="91440" tIns="45720" rIns="91440" bIns="45720" rtlCol="0" anchor="b">
            <a:normAutofit/>
          </a:bodyPr>
          <a:lstStyle/>
          <a:p>
            <a:pPr algn="ctr"/>
            <a:r>
              <a:rPr lang="en-US" sz="5000" dirty="0"/>
              <a:t>Centrale vraag</a:t>
            </a:r>
          </a:p>
        </p:txBody>
      </p:sp>
      <p:sp>
        <p:nvSpPr>
          <p:cNvPr id="3" name="Tijdelijke aanduiding voor inhoud 2">
            <a:extLst>
              <a:ext uri="{FF2B5EF4-FFF2-40B4-BE49-F238E27FC236}">
                <a16:creationId xmlns:a16="http://schemas.microsoft.com/office/drawing/2014/main" id="{90522ED1-6534-4827-A392-15AF1A83022C}"/>
              </a:ext>
            </a:extLst>
          </p:cNvPr>
          <p:cNvSpPr>
            <a:spLocks noGrp="1"/>
          </p:cNvSpPr>
          <p:nvPr>
            <p:ph idx="1"/>
          </p:nvPr>
        </p:nvSpPr>
        <p:spPr>
          <a:xfrm>
            <a:off x="1403632" y="4950385"/>
            <a:ext cx="9283781" cy="1221815"/>
          </a:xfrm>
        </p:spPr>
        <p:txBody>
          <a:bodyPr vert="horz" lIns="91440" tIns="45720" rIns="91440" bIns="45720" rtlCol="0">
            <a:normAutofit/>
          </a:bodyPr>
          <a:lstStyle/>
          <a:p>
            <a:pPr marL="0" indent="0" algn="ctr">
              <a:buNone/>
            </a:pPr>
            <a:r>
              <a:rPr lang="en-US" sz="2200" dirty="0"/>
              <a:t>3</a:t>
            </a:r>
            <a:r>
              <a:rPr lang="en-US" sz="3600" dirty="0"/>
              <a:t>. Waardoor heeft de Volksrepubliek zich kunnen ontwikkelen tot een grootmacht (1949-2001)? </a:t>
            </a:r>
          </a:p>
        </p:txBody>
      </p:sp>
      <p:sp>
        <p:nvSpPr>
          <p:cNvPr id="75" name="Rectangle 74">
            <a:extLst>
              <a:ext uri="{FF2B5EF4-FFF2-40B4-BE49-F238E27FC236}">
                <a16:creationId xmlns:a16="http://schemas.microsoft.com/office/drawing/2014/main" id="{C97BB80D-6528-4587-B88F-8DE929799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1"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F3E849-003B-4492-8C12-F7CC497F5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689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Afbeelding met tekst, boek&#10;&#10;Automatisch gegenereerde beschrijving">
            <a:extLst>
              <a:ext uri="{FF2B5EF4-FFF2-40B4-BE49-F238E27FC236}">
                <a16:creationId xmlns:a16="http://schemas.microsoft.com/office/drawing/2014/main" id="{7995FEC4-8405-46A1-ADF3-2ADEFB2A5D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6920" y="529936"/>
            <a:ext cx="4229589" cy="5684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ina kill sparrows poster">
            <a:extLst>
              <a:ext uri="{FF2B5EF4-FFF2-40B4-BE49-F238E27FC236}">
                <a16:creationId xmlns:a16="http://schemas.microsoft.com/office/drawing/2014/main" id="{C94E4493-A015-4CB3-AFA4-F0D27ACD624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08536" y="643467"/>
            <a:ext cx="378832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90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el 1"/>
          <p:cNvSpPr>
            <a:spLocks noGrp="1"/>
          </p:cNvSpPr>
          <p:nvPr>
            <p:ph type="title" idx="4294967295"/>
          </p:nvPr>
        </p:nvSpPr>
        <p:spPr>
          <a:xfrm>
            <a:off x="804998" y="798445"/>
            <a:ext cx="4803636" cy="1311664"/>
          </a:xfrm>
        </p:spPr>
        <p:txBody>
          <a:bodyPr vert="horz" lIns="91440" tIns="45720" rIns="91440" bIns="45720" rtlCol="0" anchor="ctr">
            <a:normAutofit/>
          </a:bodyPr>
          <a:lstStyle/>
          <a:p>
            <a:r>
              <a:rPr lang="en-US">
                <a:solidFill>
                  <a:srgbClr val="000000"/>
                </a:solidFill>
              </a:rPr>
              <a:t>GCR: VERNIETIG DE 4 ‘OUDEN’</a:t>
            </a:r>
          </a:p>
        </p:txBody>
      </p:sp>
      <p:sp>
        <p:nvSpPr>
          <p:cNvPr id="3" name="Tijdelijke aanduiding voor inhoud 2"/>
          <p:cNvSpPr>
            <a:spLocks noGrp="1"/>
          </p:cNvSpPr>
          <p:nvPr>
            <p:ph idx="4294967295"/>
          </p:nvPr>
        </p:nvSpPr>
        <p:spPr>
          <a:xfrm>
            <a:off x="804997" y="2272143"/>
            <a:ext cx="4706803" cy="3788830"/>
          </a:xfrm>
        </p:spPr>
        <p:txBody>
          <a:bodyPr vert="horz" lIns="91440" tIns="45720" rIns="91440" bIns="45720" rtlCol="0" anchor="ctr">
            <a:normAutofit/>
          </a:bodyPr>
          <a:lstStyle/>
          <a:p>
            <a:r>
              <a:rPr lang="en-US" sz="2000">
                <a:solidFill>
                  <a:srgbClr val="000000"/>
                </a:solidFill>
              </a:rPr>
              <a:t>OUDE GEWOONTEN</a:t>
            </a:r>
          </a:p>
          <a:p>
            <a:endParaRPr lang="en-US" sz="2000">
              <a:solidFill>
                <a:srgbClr val="000000"/>
              </a:solidFill>
            </a:endParaRPr>
          </a:p>
          <a:p>
            <a:r>
              <a:rPr lang="en-US" sz="2000">
                <a:solidFill>
                  <a:srgbClr val="000000"/>
                </a:solidFill>
              </a:rPr>
              <a:t>OUDE CULTUUR</a:t>
            </a:r>
          </a:p>
          <a:p>
            <a:endParaRPr lang="en-US" sz="2000">
              <a:solidFill>
                <a:srgbClr val="000000"/>
              </a:solidFill>
            </a:endParaRPr>
          </a:p>
          <a:p>
            <a:r>
              <a:rPr lang="en-US" sz="2000">
                <a:solidFill>
                  <a:srgbClr val="000000"/>
                </a:solidFill>
              </a:rPr>
              <a:t>OUDE GEBRUIKEN</a:t>
            </a:r>
          </a:p>
          <a:p>
            <a:endParaRPr lang="en-US" sz="2000">
              <a:solidFill>
                <a:srgbClr val="000000"/>
              </a:solidFill>
            </a:endParaRPr>
          </a:p>
          <a:p>
            <a:r>
              <a:rPr lang="en-US" sz="2000">
                <a:solidFill>
                  <a:srgbClr val="000000"/>
                </a:solidFill>
              </a:rPr>
              <a:t>OUDE IDEEËN</a:t>
            </a:r>
          </a:p>
          <a:p>
            <a:endParaRPr lang="en-US" sz="2000">
              <a:solidFill>
                <a:srgbClr val="000000"/>
              </a:solidFill>
            </a:endParaRPr>
          </a:p>
          <a:p>
            <a:endParaRPr lang="en-US" sz="2000">
              <a:solidFill>
                <a:srgbClr val="000000"/>
              </a:solidFill>
            </a:endParaRPr>
          </a:p>
        </p:txBody>
      </p:sp>
      <p:sp>
        <p:nvSpPr>
          <p:cNvPr id="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0979F3A3-7524-4274-867A-23BAA614834F}"/>
              </a:ext>
            </a:extLst>
          </p:cNvPr>
          <p:cNvPicPr>
            <a:picLocks noChangeAspect="1"/>
          </p:cNvPicPr>
          <p:nvPr/>
        </p:nvPicPr>
        <p:blipFill rotWithShape="1">
          <a:blip r:embed="rId4"/>
          <a:srcRect t="16619" r="2" b="2255"/>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CD4AC-D02F-4FD8-9540-E57BF0C39B87}"/>
              </a:ext>
            </a:extLst>
          </p:cNvPr>
          <p:cNvSpPr>
            <a:spLocks noGrp="1"/>
          </p:cNvSpPr>
          <p:nvPr>
            <p:ph type="title"/>
          </p:nvPr>
        </p:nvSpPr>
        <p:spPr>
          <a:xfrm>
            <a:off x="4965430" y="629268"/>
            <a:ext cx="6586491" cy="1286160"/>
          </a:xfrm>
        </p:spPr>
        <p:txBody>
          <a:bodyPr anchor="b">
            <a:normAutofit/>
          </a:bodyPr>
          <a:lstStyle/>
          <a:p>
            <a:r>
              <a:rPr lang="nl-NL" dirty="0"/>
              <a:t>GCR</a:t>
            </a:r>
          </a:p>
        </p:txBody>
      </p:sp>
      <p:sp>
        <p:nvSpPr>
          <p:cNvPr id="3" name="Tijdelijke aanduiding voor inhoud 2">
            <a:extLst>
              <a:ext uri="{FF2B5EF4-FFF2-40B4-BE49-F238E27FC236}">
                <a16:creationId xmlns:a16="http://schemas.microsoft.com/office/drawing/2014/main" id="{1F3807ED-1239-4C96-B3C9-C5CA4330D7BF}"/>
              </a:ext>
            </a:extLst>
          </p:cNvPr>
          <p:cNvSpPr>
            <a:spLocks noGrp="1"/>
          </p:cNvSpPr>
          <p:nvPr>
            <p:ph idx="1"/>
          </p:nvPr>
        </p:nvSpPr>
        <p:spPr>
          <a:xfrm>
            <a:off x="4965431" y="2438400"/>
            <a:ext cx="6586489" cy="3785419"/>
          </a:xfrm>
        </p:spPr>
        <p:txBody>
          <a:bodyPr>
            <a:noAutofit/>
          </a:bodyPr>
          <a:lstStyle/>
          <a:p>
            <a:pPr marL="0" indent="0">
              <a:buNone/>
            </a:pPr>
            <a:r>
              <a:rPr lang="nl-NL" dirty="0"/>
              <a:t>Oud= ‘(…)Hoge hakken, korte rokken, straatnamen, kappers, kleermakers, nauwe broekspijpen, lang haar, docenten, tempels, bloemstukken en bloemisten, matrassen, katten, duiven, zijde, fluweel, grafzerken, cosmetica, kunst, geld, goud, juwelen, bibliotheken, bioscoopkaartjes voor oude films, boekwinkels, bijna alle boeken,  behalve het Rode Boekje.’</a:t>
            </a:r>
          </a:p>
          <a:p>
            <a:pPr marL="0" indent="0">
              <a:buNone/>
            </a:pPr>
            <a:endParaRPr lang="nl-NL" dirty="0"/>
          </a:p>
          <a:p>
            <a:pPr marL="0" indent="0">
              <a:buNone/>
            </a:pPr>
            <a:r>
              <a:rPr lang="nl-NL" dirty="0"/>
              <a:t>‘Rebellie is gerechtvaardigd’</a:t>
            </a:r>
          </a:p>
        </p:txBody>
      </p:sp>
      <p:pic>
        <p:nvPicPr>
          <p:cNvPr id="2050" name="Picture 2" descr="Rode Boekje 1">
            <a:extLst>
              <a:ext uri="{FF2B5EF4-FFF2-40B4-BE49-F238E27FC236}">
                <a16:creationId xmlns:a16="http://schemas.microsoft.com/office/drawing/2014/main" id="{CE95D177-5323-4F2C-994D-2DFB5CB5A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 r="468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089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3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99B90B-CAEE-4C18-9A89-F91FB1058690}"/>
              </a:ext>
            </a:extLst>
          </p:cNvPr>
          <p:cNvSpPr>
            <a:spLocks noGrp="1"/>
          </p:cNvSpPr>
          <p:nvPr>
            <p:ph type="title" idx="4294967295"/>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NA DE GCR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6E944410-169C-456A-B63F-9A548AE74A57}"/>
              </a:ext>
            </a:extLst>
          </p:cNvPr>
          <p:cNvSpPr>
            <a:spLocks noGrp="1"/>
          </p:cNvSpPr>
          <p:nvPr>
            <p:ph idx="4294967295"/>
          </p:nvPr>
        </p:nvSpPr>
        <p:spPr>
          <a:xfrm>
            <a:off x="4447308" y="591344"/>
            <a:ext cx="6906491" cy="5585619"/>
          </a:xfrm>
        </p:spPr>
        <p:txBody>
          <a:bodyPr vert="horz" lIns="91440" tIns="45720" rIns="91440" bIns="45720" rtlCol="0" anchor="ctr">
            <a:normAutofit/>
          </a:bodyPr>
          <a:lstStyle/>
          <a:p>
            <a:pPr marL="0"/>
            <a:r>
              <a:rPr lang="en-US"/>
              <a:t>‘</a:t>
            </a:r>
            <a:r>
              <a:rPr lang="en-US" i="1"/>
              <a:t>AFTER IT WAS ALL OVER, CHINESE LIKED TO SAY THE GPR WAS NEITHER PROLETARIAN, NOR A REVOLUTION, HAD NOTHING TO DO WITH CULTURE, AND CERTAINLY WASN’T GREAT.’</a:t>
            </a:r>
          </a:p>
          <a:p>
            <a:pPr marL="0"/>
            <a:endParaRPr lang="en-US" i="1"/>
          </a:p>
          <a:p>
            <a:pPr marL="0"/>
            <a:r>
              <a:rPr lang="en-US" i="1"/>
              <a:t>‘THE CR (…) WAS RESPONSIBLE FOR THE MOST SEVERE SETBACK AND THE HEAVIEST LOSSES SUFFERED BY THE PARTY, THE STATE, AND THE PEOPLE SINCE THE FOUNDING OF THE PEOPLE’S REPUBLIC. IT WAS LED BY COMRADE MAO ZEDONG.’ (CCP 1981)</a:t>
            </a:r>
          </a:p>
        </p:txBody>
      </p:sp>
    </p:spTree>
    <p:extLst>
      <p:ext uri="{BB962C8B-B14F-4D97-AF65-F5344CB8AC3E}">
        <p14:creationId xmlns:p14="http://schemas.microsoft.com/office/powerpoint/2010/main" val="1023339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nese Reopen Debate Over Mao's Legacy : NPR">
            <a:extLst>
              <a:ext uri="{FF2B5EF4-FFF2-40B4-BE49-F238E27FC236}">
                <a16:creationId xmlns:a16="http://schemas.microsoft.com/office/drawing/2014/main" id="{529BE1FD-122F-4FBE-8AB7-AD7284B739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7531610" y="365125"/>
            <a:ext cx="3822189" cy="1899912"/>
          </a:xfrm>
        </p:spPr>
        <p:txBody>
          <a:bodyPr>
            <a:normAutofit/>
          </a:bodyPr>
          <a:lstStyle/>
          <a:p>
            <a:r>
              <a:rPr lang="nl-NL" sz="4000" dirty="0"/>
              <a:t>MAO ’70% GOED, 30% FOUT’</a:t>
            </a:r>
          </a:p>
        </p:txBody>
      </p:sp>
      <p:sp>
        <p:nvSpPr>
          <p:cNvPr id="3" name="Tijdelijke aanduiding voor inhoud 2"/>
          <p:cNvSpPr>
            <a:spLocks noGrp="1"/>
          </p:cNvSpPr>
          <p:nvPr>
            <p:ph idx="1"/>
          </p:nvPr>
        </p:nvSpPr>
        <p:spPr>
          <a:xfrm>
            <a:off x="7531610" y="2434201"/>
            <a:ext cx="3822189" cy="3742762"/>
          </a:xfrm>
        </p:spPr>
        <p:txBody>
          <a:bodyPr>
            <a:normAutofit/>
          </a:bodyPr>
          <a:lstStyle/>
          <a:p>
            <a:r>
              <a:rPr lang="nl-NL" sz="1900" u="sng"/>
              <a:t>SOCIALE HERVORMER</a:t>
            </a:r>
          </a:p>
          <a:p>
            <a:r>
              <a:rPr lang="nl-NL" sz="1900"/>
              <a:t>HERENIGING CHINA NA BURGEROORLOG</a:t>
            </a:r>
          </a:p>
          <a:p>
            <a:r>
              <a:rPr lang="nl-NL" sz="1900" u="sng"/>
              <a:t>NATIONALIST</a:t>
            </a:r>
            <a:r>
              <a:rPr lang="nl-NL" sz="1900"/>
              <a:t>: ‘ZELFRESPECT’ / ‘FACE’</a:t>
            </a:r>
          </a:p>
          <a:p>
            <a:endParaRPr lang="nl-NL" sz="1900"/>
          </a:p>
          <a:p>
            <a:r>
              <a:rPr lang="nl-NL" sz="1900"/>
              <a:t>IDEOLOGISCHE, POLITIEKE, ECONOMISCHE, CULTURELE RAMP</a:t>
            </a:r>
          </a:p>
          <a:p>
            <a:r>
              <a:rPr lang="nl-NL" sz="1900"/>
              <a:t>TOCH GEEN CHINESE DESTALINISATIE</a:t>
            </a:r>
          </a:p>
          <a:p>
            <a:r>
              <a:rPr lang="nl-NL" sz="1900"/>
              <a:t>SYMBOOL VAN COM. MACHT</a:t>
            </a:r>
          </a:p>
        </p:txBody>
      </p:sp>
    </p:spTree>
    <p:extLst>
      <p:ext uri="{BB962C8B-B14F-4D97-AF65-F5344CB8AC3E}">
        <p14:creationId xmlns:p14="http://schemas.microsoft.com/office/powerpoint/2010/main" val="1898702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739128" y="638089"/>
            <a:ext cx="4818888" cy="1476801"/>
          </a:xfrm>
        </p:spPr>
        <p:txBody>
          <a:bodyPr anchor="b">
            <a:normAutofit/>
          </a:bodyPr>
          <a:lstStyle/>
          <a:p>
            <a:r>
              <a:rPr lang="nl-NL" sz="5400"/>
              <a:t>BALANS</a:t>
            </a:r>
          </a:p>
        </p:txBody>
      </p:sp>
      <p:pic>
        <p:nvPicPr>
          <p:cNvPr id="2050" name="Picture 2" descr="China's Cultural Revolution | The World Weekly">
            <a:extLst>
              <a:ext uri="{FF2B5EF4-FFF2-40B4-BE49-F238E27FC236}">
                <a16:creationId xmlns:a16="http://schemas.microsoft.com/office/drawing/2014/main" id="{58AF25E9-66AB-480F-8AF9-9D70E21CB9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87259" y="640080"/>
            <a:ext cx="3946321" cy="5577840"/>
          </a:xfrm>
          <a:prstGeom prst="rect">
            <a:avLst/>
          </a:prstGeom>
          <a:noFill/>
          <a:extLst>
            <a:ext uri="{909E8E84-426E-40DD-AFC4-6F175D3DCCD1}">
              <a14:hiddenFill xmlns:a14="http://schemas.microsoft.com/office/drawing/2010/main">
                <a:solidFill>
                  <a:srgbClr val="FFFFFF"/>
                </a:solidFill>
              </a14:hiddenFill>
            </a:ext>
          </a:extLst>
        </p:spPr>
      </p:pic>
      <p:sp>
        <p:nvSpPr>
          <p:cNvPr id="205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739128" y="2664886"/>
            <a:ext cx="4818888" cy="3550789"/>
          </a:xfrm>
        </p:spPr>
        <p:txBody>
          <a:bodyPr anchor="t">
            <a:normAutofit fontScale="85000" lnSpcReduction="20000"/>
          </a:bodyPr>
          <a:lstStyle/>
          <a:p>
            <a:r>
              <a:rPr lang="nl-NL" sz="2400" dirty="0"/>
              <a:t>MASSACAMPANES MAO: CHAOS, HAAT, VERSCHRIKKING</a:t>
            </a:r>
          </a:p>
          <a:p>
            <a:r>
              <a:rPr lang="nl-NL" sz="2400" dirty="0"/>
              <a:t>ECONOMIE AAN DE GROND</a:t>
            </a:r>
          </a:p>
          <a:p>
            <a:r>
              <a:rPr lang="nl-NL" sz="2400" dirty="0"/>
              <a:t>PARTIJ&gt; </a:t>
            </a:r>
            <a:r>
              <a:rPr lang="nl-NL" sz="2400" u="sng" dirty="0"/>
              <a:t>MOREEL</a:t>
            </a:r>
            <a:r>
              <a:rPr lang="nl-NL" sz="2400" dirty="0"/>
              <a:t> BANKROET </a:t>
            </a:r>
          </a:p>
          <a:p>
            <a:r>
              <a:rPr lang="nl-NL" sz="2400" dirty="0"/>
              <a:t>VERLIES LEGITIMITEIT / AANHANG DREIGT!</a:t>
            </a:r>
          </a:p>
          <a:p>
            <a:endParaRPr lang="nl-NL" sz="2400" dirty="0"/>
          </a:p>
          <a:p>
            <a:r>
              <a:rPr lang="nl-NL" sz="2400" dirty="0"/>
              <a:t>ANTWOORD: </a:t>
            </a:r>
          </a:p>
          <a:p>
            <a:pPr>
              <a:buFontTx/>
              <a:buChar char="-"/>
            </a:pPr>
            <a:r>
              <a:rPr lang="nl-NL" sz="2400" dirty="0"/>
              <a:t>GESTAGE ECONOMISCHE GROEI</a:t>
            </a:r>
          </a:p>
          <a:p>
            <a:pPr>
              <a:buFontTx/>
              <a:buChar char="-"/>
            </a:pPr>
            <a:r>
              <a:rPr lang="nl-NL" sz="2400" dirty="0"/>
              <a:t>ORDE EN RUST</a:t>
            </a:r>
          </a:p>
          <a:p>
            <a:pPr>
              <a:buFontTx/>
              <a:buChar char="-"/>
            </a:pPr>
            <a:r>
              <a:rPr lang="nl-NL" sz="2400" dirty="0"/>
              <a:t>SOCIALE STABILITEIT</a:t>
            </a:r>
          </a:p>
          <a:p>
            <a:pPr marL="0" indent="0">
              <a:buNone/>
            </a:pPr>
            <a:endParaRPr lang="nl-NL" sz="1700" dirty="0"/>
          </a:p>
          <a:p>
            <a:pPr marL="0" indent="0">
              <a:buNone/>
            </a:pPr>
            <a:endParaRPr lang="nl-NL" sz="1700" dirty="0"/>
          </a:p>
        </p:txBody>
      </p:sp>
    </p:spTree>
    <p:extLst>
      <p:ext uri="{BB962C8B-B14F-4D97-AF65-F5344CB8AC3E}">
        <p14:creationId xmlns:p14="http://schemas.microsoft.com/office/powerpoint/2010/main" val="808295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012723B-31AC-45F2-87FC-57E72F0A4CB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036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91A8F6D-83B2-48D3-8A93-3BA8F0B34381}"/>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081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37497" y="679731"/>
            <a:ext cx="3124151" cy="3736540"/>
          </a:xfrm>
        </p:spPr>
        <p:txBody>
          <a:bodyPr vert="horz" lIns="91440" tIns="45720" rIns="91440" bIns="45720" rtlCol="0" anchor="b">
            <a:normAutofit/>
          </a:bodyPr>
          <a:lstStyle/>
          <a:p>
            <a:r>
              <a:rPr lang="en-US" sz="4600" kern="1200">
                <a:solidFill>
                  <a:schemeClr val="tx1"/>
                </a:solidFill>
                <a:latin typeface="+mj-lt"/>
                <a:ea typeface="+mj-ea"/>
                <a:cs typeface="+mj-cs"/>
              </a:rPr>
              <a:t>DENG XIAOPING</a:t>
            </a:r>
          </a:p>
        </p:txBody>
      </p:sp>
      <p:pic>
        <p:nvPicPr>
          <p:cNvPr id="1026" name="Picture 2" descr="http://img2.imagesbn.com/p/9780140139457_p0_v1_s260x420.JPG">
            <a:hlinkClick r:id="rId3"/>
          </p:cNvPr>
          <p:cNvPicPr>
            <a:picLocks noChangeAspect="1" noChangeArrowheads="1"/>
          </p:cNvPicPr>
          <p:nvPr/>
        </p:nvPicPr>
        <p:blipFill rotWithShape="1">
          <a:blip r:embed="rId4" cstate="print"/>
          <a:srcRect r="1" b="3396"/>
          <a:stretch/>
        </p:blipFill>
        <p:spPr bwMode="auto">
          <a:xfrm>
            <a:off x="4125081" y="972235"/>
            <a:ext cx="3383280" cy="5047735"/>
          </a:xfrm>
          <a:prstGeom prst="rect">
            <a:avLst/>
          </a:prstGeom>
          <a:noFill/>
        </p:spPr>
      </p:pic>
      <p:pic>
        <p:nvPicPr>
          <p:cNvPr id="1028" name="Picture 4" descr="http://covers.openlibrary.org/w/id/242832-M.jpg">
            <a:hlinkClick r:id="rId5"/>
          </p:cNvPr>
          <p:cNvPicPr>
            <a:picLocks noChangeAspect="1" noChangeArrowheads="1"/>
          </p:cNvPicPr>
          <p:nvPr/>
        </p:nvPicPr>
        <p:blipFill rotWithShape="1">
          <a:blip r:embed="rId6" cstate="print"/>
          <a:srcRect t="1988"/>
          <a:stretch/>
        </p:blipFill>
        <p:spPr bwMode="auto">
          <a:xfrm>
            <a:off x="7812357" y="972235"/>
            <a:ext cx="3383280" cy="5047735"/>
          </a:xfrm>
          <a:prstGeom prst="rect">
            <a:avLst/>
          </a:prstGeom>
          <a:noFill/>
        </p:spPr>
      </p:pic>
    </p:spTree>
    <p:extLst>
      <p:ext uri="{BB962C8B-B14F-4D97-AF65-F5344CB8AC3E}">
        <p14:creationId xmlns:p14="http://schemas.microsoft.com/office/powerpoint/2010/main" val="495443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0A18B85-7820-47F3-B715-00D044874E06}"/>
              </a:ext>
            </a:extLst>
          </p:cNvPr>
          <p:cNvSpPr>
            <a:spLocks noGrp="1"/>
          </p:cNvSpPr>
          <p:nvPr>
            <p:ph type="title"/>
          </p:nvPr>
        </p:nvSpPr>
        <p:spPr/>
        <p:txBody>
          <a:bodyPr/>
          <a:lstStyle/>
          <a:p>
            <a:r>
              <a:rPr lang="nl-NL" dirty="0"/>
              <a:t>MAO-DENG</a:t>
            </a:r>
          </a:p>
        </p:txBody>
      </p:sp>
      <p:sp>
        <p:nvSpPr>
          <p:cNvPr id="7" name="Tijdelijke aanduiding voor tekst 6">
            <a:extLst>
              <a:ext uri="{FF2B5EF4-FFF2-40B4-BE49-F238E27FC236}">
                <a16:creationId xmlns:a16="http://schemas.microsoft.com/office/drawing/2014/main" id="{3EE83D67-2157-4337-9E4B-EDD07556A21E}"/>
              </a:ext>
            </a:extLst>
          </p:cNvPr>
          <p:cNvSpPr>
            <a:spLocks noGrp="1"/>
          </p:cNvSpPr>
          <p:nvPr>
            <p:ph type="body" idx="1"/>
          </p:nvPr>
        </p:nvSpPr>
        <p:spPr/>
        <p:txBody>
          <a:bodyPr/>
          <a:lstStyle/>
          <a:p>
            <a:r>
              <a:rPr lang="nl-NL" dirty="0"/>
              <a:t>Mao</a:t>
            </a:r>
          </a:p>
        </p:txBody>
      </p:sp>
      <p:sp>
        <p:nvSpPr>
          <p:cNvPr id="8" name="Tijdelijke aanduiding voor inhoud 7">
            <a:extLst>
              <a:ext uri="{FF2B5EF4-FFF2-40B4-BE49-F238E27FC236}">
                <a16:creationId xmlns:a16="http://schemas.microsoft.com/office/drawing/2014/main" id="{7191CAC0-0897-4030-AC95-DFDE7403A026}"/>
              </a:ext>
            </a:extLst>
          </p:cNvPr>
          <p:cNvSpPr>
            <a:spLocks noGrp="1"/>
          </p:cNvSpPr>
          <p:nvPr>
            <p:ph sz="half" idx="2"/>
          </p:nvPr>
        </p:nvSpPr>
        <p:spPr/>
        <p:txBody>
          <a:bodyPr>
            <a:normAutofit fontScale="62500" lnSpcReduction="20000"/>
          </a:bodyPr>
          <a:lstStyle/>
          <a:p>
            <a:r>
              <a:rPr lang="nl-NL" dirty="0"/>
              <a:t>PERMANENTE CRISIS</a:t>
            </a:r>
            <a:br>
              <a:rPr lang="nl-NL" dirty="0"/>
            </a:br>
            <a:endParaRPr lang="nl-NL" dirty="0"/>
          </a:p>
          <a:p>
            <a:r>
              <a:rPr lang="nl-NL" dirty="0"/>
              <a:t>ZOEKEN / CREËREN VAN TEGENSTELLINGEN</a:t>
            </a:r>
            <a:br>
              <a:rPr lang="nl-NL" dirty="0"/>
            </a:br>
            <a:endParaRPr lang="nl-NL" dirty="0"/>
          </a:p>
          <a:p>
            <a:r>
              <a:rPr lang="nl-NL" dirty="0"/>
              <a:t>VERNIETIGEN VAN TRADITIES = WELBEWUST BELEID</a:t>
            </a:r>
            <a:br>
              <a:rPr lang="nl-NL" dirty="0"/>
            </a:br>
            <a:endParaRPr lang="nl-NL" dirty="0"/>
          </a:p>
          <a:p>
            <a:r>
              <a:rPr lang="nl-NL" dirty="0"/>
              <a:t>ONTMANTELEN VAN CHINESE ERFGOED&gt; OORLOG AAN TRADITIONELE KUNST, LITERATUUR, WAARDEN</a:t>
            </a:r>
            <a:br>
              <a:rPr lang="nl-NL" dirty="0"/>
            </a:br>
            <a:r>
              <a:rPr lang="nl-NL" dirty="0"/>
              <a:t> </a:t>
            </a:r>
          </a:p>
          <a:p>
            <a:r>
              <a:rPr lang="nl-NL" dirty="0"/>
              <a:t>VOLLEDIGE BREUK MET VERLEDEN</a:t>
            </a:r>
            <a:br>
              <a:rPr lang="nl-NL" dirty="0"/>
            </a:br>
            <a:endParaRPr lang="nl-NL" dirty="0"/>
          </a:p>
          <a:p>
            <a:r>
              <a:rPr lang="nl-NL" dirty="0"/>
              <a:t>IDEOLOGIE ALS MOTIVERENDE KRACHT</a:t>
            </a:r>
          </a:p>
        </p:txBody>
      </p:sp>
      <p:sp>
        <p:nvSpPr>
          <p:cNvPr id="9" name="Tijdelijke aanduiding voor tekst 8">
            <a:extLst>
              <a:ext uri="{FF2B5EF4-FFF2-40B4-BE49-F238E27FC236}">
                <a16:creationId xmlns:a16="http://schemas.microsoft.com/office/drawing/2014/main" id="{6EAE3E56-8B1D-4614-B05A-26211BB023BC}"/>
              </a:ext>
            </a:extLst>
          </p:cNvPr>
          <p:cNvSpPr>
            <a:spLocks noGrp="1"/>
          </p:cNvSpPr>
          <p:nvPr>
            <p:ph type="body" sz="quarter" idx="3"/>
          </p:nvPr>
        </p:nvSpPr>
        <p:spPr/>
        <p:txBody>
          <a:bodyPr/>
          <a:lstStyle/>
          <a:p>
            <a:r>
              <a:rPr lang="nl-NL" dirty="0"/>
              <a:t>Deng</a:t>
            </a:r>
          </a:p>
        </p:txBody>
      </p:sp>
      <p:sp>
        <p:nvSpPr>
          <p:cNvPr id="10" name="Tijdelijke aanduiding voor inhoud 9">
            <a:extLst>
              <a:ext uri="{FF2B5EF4-FFF2-40B4-BE49-F238E27FC236}">
                <a16:creationId xmlns:a16="http://schemas.microsoft.com/office/drawing/2014/main" id="{BFB27031-8083-4654-888E-D35F7AE1E033}"/>
              </a:ext>
            </a:extLst>
          </p:cNvPr>
          <p:cNvSpPr>
            <a:spLocks noGrp="1"/>
          </p:cNvSpPr>
          <p:nvPr>
            <p:ph sz="quarter" idx="4"/>
          </p:nvPr>
        </p:nvSpPr>
        <p:spPr/>
        <p:txBody>
          <a:bodyPr>
            <a:normAutofit fontScale="62500" lnSpcReduction="20000"/>
          </a:bodyPr>
          <a:lstStyle/>
          <a:p>
            <a:endParaRPr lang="nl-NL" dirty="0"/>
          </a:p>
          <a:p>
            <a:r>
              <a:rPr lang="nl-NL" sz="3800" dirty="0"/>
              <a:t>PRAGMATISME</a:t>
            </a:r>
          </a:p>
          <a:p>
            <a:endParaRPr lang="nl-NL" sz="3800" dirty="0"/>
          </a:p>
          <a:p>
            <a:r>
              <a:rPr lang="nl-NL" sz="3800" dirty="0"/>
              <a:t>GELEIDELIJKHEID </a:t>
            </a:r>
          </a:p>
          <a:p>
            <a:endParaRPr lang="nl-NL" sz="3800" dirty="0"/>
          </a:p>
          <a:p>
            <a:r>
              <a:rPr lang="nl-NL" sz="3800" dirty="0"/>
              <a:t>BEPERKTE EXPERIMENTEN</a:t>
            </a:r>
          </a:p>
        </p:txBody>
      </p:sp>
    </p:spTree>
    <p:extLst>
      <p:ext uri="{BB962C8B-B14F-4D97-AF65-F5344CB8AC3E}">
        <p14:creationId xmlns:p14="http://schemas.microsoft.com/office/powerpoint/2010/main" val="227789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fbeelding uit fotogalerij van de accommodatie">
            <a:extLst>
              <a:ext uri="{FF2B5EF4-FFF2-40B4-BE49-F238E27FC236}">
                <a16:creationId xmlns:a16="http://schemas.microsoft.com/office/drawing/2014/main" id="{0F2A26DC-CC31-4561-A81B-B900267784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4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09A56-FA21-4E5B-9998-AB9BFD4862E0}"/>
              </a:ext>
            </a:extLst>
          </p:cNvPr>
          <p:cNvSpPr>
            <a:spLocks noGrp="1"/>
          </p:cNvSpPr>
          <p:nvPr>
            <p:ph type="title" idx="4294967295"/>
          </p:nvPr>
        </p:nvSpPr>
        <p:spPr>
          <a:xfrm>
            <a:off x="599609" y="679731"/>
            <a:ext cx="4171994" cy="3736540"/>
          </a:xfrm>
        </p:spPr>
        <p:txBody>
          <a:bodyPr vert="horz" lIns="91440" tIns="45720" rIns="91440" bIns="45720" rtlCol="0" anchor="b">
            <a:normAutofit/>
          </a:bodyPr>
          <a:lstStyle/>
          <a:p>
            <a:r>
              <a:rPr lang="en-US" sz="4700" dirty="0"/>
              <a:t>"We should do more and engage less in empty talk -</a:t>
            </a:r>
          </a:p>
        </p:txBody>
      </p:sp>
      <p:pic>
        <p:nvPicPr>
          <p:cNvPr id="6146" name="Picture 2" descr="china poster ">
            <a:extLst>
              <a:ext uri="{FF2B5EF4-FFF2-40B4-BE49-F238E27FC236}">
                <a16:creationId xmlns:a16="http://schemas.microsoft.com/office/drawing/2014/main" id="{076620D6-7CA4-4258-A5C5-3E3FCA7494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706" r="1" b="1"/>
          <a:stretch/>
        </p:blipFill>
        <p:spPr bwMode="auto">
          <a:xfrm>
            <a:off x="5203596" y="845396"/>
            <a:ext cx="5882326"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380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De betoverende Huang Shan bergen in China | Holidayguru.nl">
            <a:extLst>
              <a:ext uri="{FF2B5EF4-FFF2-40B4-BE49-F238E27FC236}">
                <a16:creationId xmlns:a16="http://schemas.microsoft.com/office/drawing/2014/main" id="{2A6D4345-8870-4433-81E9-969391A97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6" r="246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422DE3F-01C3-425D-B184-A1C48CEA92DD}"/>
              </a:ext>
            </a:extLst>
          </p:cNvPr>
          <p:cNvSpPr>
            <a:spLocks noGrp="1"/>
          </p:cNvSpPr>
          <p:nvPr>
            <p:ph type="title"/>
          </p:nvPr>
        </p:nvSpPr>
        <p:spPr>
          <a:xfrm>
            <a:off x="7531610" y="365125"/>
            <a:ext cx="3822189" cy="1899912"/>
          </a:xfrm>
        </p:spPr>
        <p:txBody>
          <a:bodyPr>
            <a:normAutofit/>
          </a:bodyPr>
          <a:lstStyle/>
          <a:p>
            <a:r>
              <a:rPr lang="nl-NL" sz="3100" dirty="0"/>
              <a:t>‘DE  BERGEN ZIJN HOOG, DE KEIZER IS VER.’</a:t>
            </a:r>
            <a:br>
              <a:rPr lang="nl-NL" sz="3100" dirty="0"/>
            </a:br>
            <a:endParaRPr lang="nl-NL" sz="3100" dirty="0"/>
          </a:p>
        </p:txBody>
      </p:sp>
      <p:sp>
        <p:nvSpPr>
          <p:cNvPr id="3" name="Tijdelijke aanduiding voor inhoud 2">
            <a:extLst>
              <a:ext uri="{FF2B5EF4-FFF2-40B4-BE49-F238E27FC236}">
                <a16:creationId xmlns:a16="http://schemas.microsoft.com/office/drawing/2014/main" id="{788A4CCD-E73F-4881-A8C3-5ECA9CB0C0A5}"/>
              </a:ext>
            </a:extLst>
          </p:cNvPr>
          <p:cNvSpPr>
            <a:spLocks noGrp="1"/>
          </p:cNvSpPr>
          <p:nvPr>
            <p:ph idx="1"/>
          </p:nvPr>
        </p:nvSpPr>
        <p:spPr>
          <a:xfrm>
            <a:off x="7531610" y="2434201"/>
            <a:ext cx="3822189" cy="3742762"/>
          </a:xfrm>
        </p:spPr>
        <p:txBody>
          <a:bodyPr>
            <a:normAutofit fontScale="92500" lnSpcReduction="10000"/>
          </a:bodyPr>
          <a:lstStyle/>
          <a:p>
            <a:pPr marL="0" indent="0">
              <a:buNone/>
            </a:pPr>
            <a:r>
              <a:rPr lang="nl-NL" sz="2000" dirty="0"/>
              <a:t>‘DE PLAATSELIJKE SLANG IS STERKER DAN DE KEIZERLIJKE DRAAK’</a:t>
            </a:r>
          </a:p>
          <a:p>
            <a:pPr marL="0" indent="0">
              <a:buNone/>
            </a:pPr>
            <a:endParaRPr lang="nl-NL" sz="2000" dirty="0"/>
          </a:p>
          <a:p>
            <a:r>
              <a:rPr lang="nl-NL" dirty="0"/>
              <a:t>Economische ontwikkelingen los van GSV en GCR</a:t>
            </a:r>
          </a:p>
          <a:p>
            <a:r>
              <a:rPr lang="nl-NL" dirty="0"/>
              <a:t>Dikötter: Deng initieert niet, maar sluit aan bij al bestaande ontwikkelingen</a:t>
            </a:r>
          </a:p>
          <a:p>
            <a:pPr marL="0" indent="0">
              <a:buNone/>
            </a:pPr>
            <a:endParaRPr lang="nl-NL" sz="2000" dirty="0"/>
          </a:p>
        </p:txBody>
      </p:sp>
    </p:spTree>
    <p:extLst>
      <p:ext uri="{BB962C8B-B14F-4D97-AF65-F5344CB8AC3E}">
        <p14:creationId xmlns:p14="http://schemas.microsoft.com/office/powerpoint/2010/main" val="3635281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52344BC-5CDF-461F-9A10-BCBEA9E1A82F}"/>
              </a:ext>
            </a:extLst>
          </p:cNvPr>
          <p:cNvSpPr>
            <a:spLocks noGrp="1"/>
          </p:cNvSpPr>
          <p:nvPr>
            <p:ph type="title"/>
          </p:nvPr>
        </p:nvSpPr>
        <p:spPr>
          <a:xfrm>
            <a:off x="841248" y="548640"/>
            <a:ext cx="3600860" cy="5431536"/>
          </a:xfrm>
        </p:spPr>
        <p:txBody>
          <a:bodyPr>
            <a:normAutofit/>
          </a:bodyPr>
          <a:lstStyle/>
          <a:p>
            <a:r>
              <a:rPr lang="nl-NL" sz="5400" dirty="0"/>
              <a:t>‘HEMELS MANDAAT NIEUWE STIJL’</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1F2C396-E685-40FB-B628-A3CC04055869}"/>
              </a:ext>
            </a:extLst>
          </p:cNvPr>
          <p:cNvSpPr>
            <a:spLocks noGrp="1"/>
          </p:cNvSpPr>
          <p:nvPr>
            <p:ph idx="1"/>
          </p:nvPr>
        </p:nvSpPr>
        <p:spPr>
          <a:xfrm>
            <a:off x="5126418" y="552091"/>
            <a:ext cx="6224335" cy="5431536"/>
          </a:xfrm>
        </p:spPr>
        <p:txBody>
          <a:bodyPr anchor="ctr">
            <a:normAutofit/>
          </a:bodyPr>
          <a:lstStyle/>
          <a:p>
            <a:pPr marL="0" indent="0">
              <a:buNone/>
            </a:pPr>
            <a:endParaRPr lang="nl-NL" sz="2200"/>
          </a:p>
          <a:p>
            <a:pPr marL="514350" indent="-514350">
              <a:buAutoNum type="arabicPeriod"/>
            </a:pPr>
            <a:r>
              <a:rPr lang="nl-NL" sz="2200"/>
              <a:t>SNELLE ECONOMISCHE GROEI</a:t>
            </a:r>
          </a:p>
          <a:p>
            <a:pPr marL="514350" indent="-514350">
              <a:buAutoNum type="arabicPeriod"/>
            </a:pPr>
            <a:endParaRPr lang="nl-NL" sz="2200"/>
          </a:p>
          <a:p>
            <a:pPr marL="514350" indent="-514350">
              <a:buAutoNum type="arabicPeriod"/>
            </a:pPr>
            <a:r>
              <a:rPr lang="nl-NL" sz="2200"/>
              <a:t>BEHOUDEN EN VERSTERKEN POSITIE CCP</a:t>
            </a:r>
          </a:p>
          <a:p>
            <a:pPr marL="514350" indent="-514350">
              <a:buAutoNum type="arabicPeriod"/>
            </a:pPr>
            <a:endParaRPr lang="nl-NL" sz="2200"/>
          </a:p>
          <a:p>
            <a:pPr marL="0" indent="0">
              <a:buNone/>
            </a:pPr>
            <a:r>
              <a:rPr lang="nl-NL" sz="2200"/>
              <a:t>WELVAART GEVEN OM ZELF AAN DE MACHT TE KUNNEN BLIJVEN</a:t>
            </a:r>
          </a:p>
        </p:txBody>
      </p:sp>
    </p:spTree>
    <p:extLst>
      <p:ext uri="{BB962C8B-B14F-4D97-AF65-F5344CB8AC3E}">
        <p14:creationId xmlns:p14="http://schemas.microsoft.com/office/powerpoint/2010/main" val="476701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599" cy="1325563"/>
          </a:xfrm>
        </p:spPr>
        <p:txBody>
          <a:bodyPr>
            <a:normAutofit/>
          </a:bodyPr>
          <a:lstStyle/>
          <a:p>
            <a:r>
              <a:rPr lang="nl-NL" dirty="0"/>
              <a:t>DENG XIAOPING: ‘SOCIALISME MET CHINESE KENMERKEN’</a:t>
            </a:r>
          </a:p>
        </p:txBody>
      </p:sp>
      <p:sp>
        <p:nvSpPr>
          <p:cNvPr id="3" name="Tijdelijke aanduiding voor inhoud 2"/>
          <p:cNvSpPr>
            <a:spLocks noGrp="1"/>
          </p:cNvSpPr>
          <p:nvPr>
            <p:ph idx="1"/>
          </p:nvPr>
        </p:nvSpPr>
        <p:spPr>
          <a:xfrm>
            <a:off x="838200" y="1825625"/>
            <a:ext cx="5393361" cy="4351338"/>
          </a:xfrm>
        </p:spPr>
        <p:txBody>
          <a:bodyPr>
            <a:normAutofit/>
          </a:bodyPr>
          <a:lstStyle/>
          <a:p>
            <a:r>
              <a:rPr lang="nl-NL" sz="2200" dirty="0"/>
              <a:t>HERVORMEN EN OPEN STELLEN 1978 - 1997</a:t>
            </a:r>
          </a:p>
          <a:p>
            <a:r>
              <a:rPr lang="nl-NL" sz="2200" dirty="0"/>
              <a:t>ECONOMISCHE ZONES</a:t>
            </a:r>
          </a:p>
          <a:p>
            <a:r>
              <a:rPr lang="nl-NL" sz="2200" dirty="0"/>
              <a:t>ECON. HERVORMINGEN:</a:t>
            </a:r>
          </a:p>
          <a:p>
            <a:pPr>
              <a:buFontTx/>
              <a:buChar char="-"/>
            </a:pPr>
            <a:r>
              <a:rPr lang="nl-NL" sz="2200" dirty="0"/>
              <a:t>PRIVÉ EIGENDOM / ONDERNEMERSCHAP</a:t>
            </a:r>
          </a:p>
          <a:p>
            <a:pPr>
              <a:buFontTx/>
              <a:buChar char="-"/>
            </a:pPr>
            <a:r>
              <a:rPr lang="nl-NL" sz="2200" dirty="0"/>
              <a:t>BUITENL. INVESTERINGEN</a:t>
            </a:r>
          </a:p>
          <a:p>
            <a:pPr>
              <a:buFontTx/>
              <a:buChar char="-"/>
            </a:pPr>
            <a:r>
              <a:rPr lang="nl-NL" sz="2200" dirty="0"/>
              <a:t>BEPERKTERE STAATSCONTROLE OP LANDB. / IND. </a:t>
            </a:r>
          </a:p>
          <a:p>
            <a:r>
              <a:rPr lang="nl-NL" sz="2200" dirty="0"/>
              <a:t>STAATSCONTRÔLE + VRIJ ONDERNEMEN + DECENTRALISATIE</a:t>
            </a:r>
          </a:p>
          <a:p>
            <a:pPr>
              <a:buFontTx/>
              <a:buChar char="-"/>
            </a:pPr>
            <a:endParaRPr lang="nl-NL" sz="2200" dirty="0"/>
          </a:p>
        </p:txBody>
      </p:sp>
      <p:pic>
        <p:nvPicPr>
          <p:cNvPr id="5" name="Picture 2" descr="http://3.bp.blogspot.com/-PBr6iHZHjo0/TbTw3oYKdxI/AAAAAAAACdE/Fi-v-LVtYQQ/s400/chinacocacola.jpg">
            <a:hlinkClick r:id="rId3"/>
            <a:extLst>
              <a:ext uri="{FF2B5EF4-FFF2-40B4-BE49-F238E27FC236}">
                <a16:creationId xmlns:a16="http://schemas.microsoft.com/office/drawing/2014/main" id="{301AC15E-2151-4824-B7DE-08CDDB40D9C6}"/>
              </a:ext>
            </a:extLst>
          </p:cNvPr>
          <p:cNvPicPr>
            <a:picLocks noChangeAspect="1" noChangeArrowheads="1"/>
          </p:cNvPicPr>
          <p:nvPr/>
        </p:nvPicPr>
        <p:blipFill rotWithShape="1">
          <a:blip r:embed="rId4" cstate="print"/>
          <a:srcRect l="11665" r="17336" b="2"/>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Tree>
    <p:extLst>
      <p:ext uri="{BB962C8B-B14F-4D97-AF65-F5344CB8AC3E}">
        <p14:creationId xmlns:p14="http://schemas.microsoft.com/office/powerpoint/2010/main" val="1386399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biography.com/imported/images/Biography/Images/Profiles/X/Deng-Xiaoping-9271644-1-402.jpg"/>
          <p:cNvPicPr>
            <a:picLocks noChangeAspect="1" noChangeArrowheads="1"/>
          </p:cNvPicPr>
          <p:nvPr/>
        </p:nvPicPr>
        <p:blipFill rotWithShape="1">
          <a:blip r:embed="rId3" cstate="print"/>
          <a:srcRect r="1" b="1"/>
          <a:stretch/>
        </p:blipFill>
        <p:spPr bwMode="auto">
          <a:xfrm>
            <a:off x="312678" y="501986"/>
            <a:ext cx="2769973" cy="2769973"/>
          </a:xfrm>
          <a:custGeom>
            <a:avLst/>
            <a:gdLst/>
            <a:ahLst/>
            <a:cxnLst/>
            <a:rect l="l" t="t" r="r" b="b"/>
            <a:pathLst>
              <a:path w="2769973" h="2769973">
                <a:moveTo>
                  <a:pt x="133430" y="0"/>
                </a:moveTo>
                <a:lnTo>
                  <a:pt x="2636543" y="0"/>
                </a:lnTo>
                <a:cubicBezTo>
                  <a:pt x="2710234" y="0"/>
                  <a:pt x="2769973" y="59739"/>
                  <a:pt x="2769973" y="133430"/>
                </a:cubicBezTo>
                <a:lnTo>
                  <a:pt x="2769973" y="2636543"/>
                </a:lnTo>
                <a:cubicBezTo>
                  <a:pt x="2769973" y="2710234"/>
                  <a:pt x="2710234" y="2769973"/>
                  <a:pt x="2636543" y="2769973"/>
                </a:cubicBezTo>
                <a:lnTo>
                  <a:pt x="133430" y="2769973"/>
                </a:lnTo>
                <a:cubicBezTo>
                  <a:pt x="59739" y="2769973"/>
                  <a:pt x="0" y="2710234"/>
                  <a:pt x="0" y="2636543"/>
                </a:cubicBezTo>
                <a:lnTo>
                  <a:pt x="0" y="133430"/>
                </a:lnTo>
                <a:cubicBezTo>
                  <a:pt x="0" y="59739"/>
                  <a:pt x="59739" y="0"/>
                  <a:pt x="133430" y="0"/>
                </a:cubicBezTo>
                <a:close/>
              </a:path>
            </a:pathLst>
          </a:custGeom>
          <a:noFill/>
        </p:spPr>
      </p:pic>
      <p:pic>
        <p:nvPicPr>
          <p:cNvPr id="44034" name="Picture 2" descr="https://encrypted-tbn0.gstatic.com/images?q=tbn:ANd9GcQJRs_CiS_UVabKyVuGowB_Ak0_hDE9O6DTfc8GGjr-3ERI8YRjuA"/>
          <p:cNvPicPr>
            <a:picLocks noChangeAspect="1" noChangeArrowheads="1"/>
          </p:cNvPicPr>
          <p:nvPr/>
        </p:nvPicPr>
        <p:blipFill rotWithShape="1">
          <a:blip r:embed="rId4" cstate="print"/>
          <a:srcRect l="17546" r="9828" b="-3"/>
          <a:stretch/>
        </p:blipFill>
        <p:spPr bwMode="auto">
          <a:xfrm>
            <a:off x="3276002" y="501987"/>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p:spPr>
      </p:pic>
      <p:pic>
        <p:nvPicPr>
          <p:cNvPr id="73730" name="Picture 2" descr="http://www.lushquotes.com/pics/deng-xiaoping/It-doesn't-matter-if-a-cat-is-black-or-white,-so-long-as-it-catches-mice..jpg">
            <a:hlinkClick r:id="rId5"/>
          </p:cNvPr>
          <p:cNvPicPr>
            <a:picLocks noChangeAspect="1" noChangeArrowheads="1"/>
          </p:cNvPicPr>
          <p:nvPr/>
        </p:nvPicPr>
        <p:blipFill rotWithShape="1">
          <a:blip r:embed="rId6" cstate="print"/>
          <a:srcRect l="2586" r="4083" b="2"/>
          <a:stretch/>
        </p:blipFill>
        <p:spPr bwMode="auto">
          <a:xfrm>
            <a:off x="312774" y="3429005"/>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p:spPr>
      </p:pic>
      <p:pic>
        <p:nvPicPr>
          <p:cNvPr id="8" name="Picture 6" descr="https://encrypted-tbn2.gstatic.com/images?q=tbn:ANd9GcRPSo-k1lGoNi32t_3zOEtzYB0wPK6Jbu8Nb9U-FS8l7LJvJGkC"/>
          <p:cNvPicPr>
            <a:picLocks noChangeAspect="1" noChangeArrowheads="1"/>
          </p:cNvPicPr>
          <p:nvPr/>
        </p:nvPicPr>
        <p:blipFill rotWithShape="1">
          <a:blip r:embed="rId7" cstate="print"/>
          <a:srcRect r="16667" b="1"/>
          <a:stretch/>
        </p:blipFill>
        <p:spPr bwMode="auto">
          <a:xfrm>
            <a:off x="3276003" y="3428994"/>
            <a:ext cx="2769973" cy="2769974"/>
          </a:xfrm>
          <a:custGeom>
            <a:avLst/>
            <a:gdLst/>
            <a:ahLst/>
            <a:cxnLst/>
            <a:rect l="l" t="t" r="r" b="b"/>
            <a:pathLst>
              <a:path w="3118718" h="3118719">
                <a:moveTo>
                  <a:pt x="127306" y="0"/>
                </a:moveTo>
                <a:lnTo>
                  <a:pt x="2991412" y="0"/>
                </a:lnTo>
                <a:cubicBezTo>
                  <a:pt x="3061721" y="0"/>
                  <a:pt x="3118718" y="56997"/>
                  <a:pt x="3118718" y="127306"/>
                </a:cubicBezTo>
                <a:lnTo>
                  <a:pt x="3118718" y="2991413"/>
                </a:lnTo>
                <a:cubicBezTo>
                  <a:pt x="3118718" y="3061722"/>
                  <a:pt x="3061721" y="3118719"/>
                  <a:pt x="2991412" y="3118719"/>
                </a:cubicBezTo>
                <a:lnTo>
                  <a:pt x="127306" y="3118719"/>
                </a:lnTo>
                <a:cubicBezTo>
                  <a:pt x="56997" y="3118719"/>
                  <a:pt x="0" y="3061722"/>
                  <a:pt x="0" y="2991413"/>
                </a:cubicBezTo>
                <a:lnTo>
                  <a:pt x="0" y="127306"/>
                </a:lnTo>
                <a:cubicBezTo>
                  <a:pt x="0" y="56997"/>
                  <a:pt x="56997" y="0"/>
                  <a:pt x="127306" y="0"/>
                </a:cubicBezTo>
                <a:close/>
              </a:path>
            </a:pathLst>
          </a:custGeom>
          <a:noFill/>
        </p:spPr>
      </p:pic>
      <p:sp>
        <p:nvSpPr>
          <p:cNvPr id="2" name="Titel 1"/>
          <p:cNvSpPr>
            <a:spLocks noGrp="1"/>
          </p:cNvSpPr>
          <p:nvPr>
            <p:ph type="title"/>
          </p:nvPr>
        </p:nvSpPr>
        <p:spPr>
          <a:xfrm>
            <a:off x="6532728" y="486184"/>
            <a:ext cx="5015804" cy="1325563"/>
          </a:xfrm>
        </p:spPr>
        <p:txBody>
          <a:bodyPr>
            <a:normAutofit/>
          </a:bodyPr>
          <a:lstStyle/>
          <a:p>
            <a:r>
              <a:rPr lang="nl-NL" dirty="0"/>
              <a:t>“DE KAT VAN </a:t>
            </a:r>
            <a:br>
              <a:rPr lang="nl-NL" dirty="0"/>
            </a:br>
            <a:r>
              <a:rPr lang="nl-NL" dirty="0"/>
              <a:t>DENG”</a:t>
            </a:r>
          </a:p>
        </p:txBody>
      </p:sp>
      <p:sp>
        <p:nvSpPr>
          <p:cNvPr id="3" name="Tijdelijke aanduiding voor inhoud 2"/>
          <p:cNvSpPr>
            <a:spLocks noGrp="1"/>
          </p:cNvSpPr>
          <p:nvPr>
            <p:ph idx="1"/>
          </p:nvPr>
        </p:nvSpPr>
        <p:spPr>
          <a:xfrm>
            <a:off x="6532728" y="1946684"/>
            <a:ext cx="5015804" cy="4351338"/>
          </a:xfrm>
        </p:spPr>
        <p:txBody>
          <a:bodyPr>
            <a:normAutofit/>
          </a:bodyPr>
          <a:lstStyle/>
          <a:p>
            <a:r>
              <a:rPr lang="nl-NL" dirty="0"/>
              <a:t>WIT OF ZWART MAAKT NIET UIT; ALS DE KAT MAAR MUIZEN VANGT</a:t>
            </a:r>
          </a:p>
          <a:p>
            <a:pPr marL="0" indent="0">
              <a:buNone/>
            </a:pPr>
            <a:endParaRPr lang="nl-NL" dirty="0"/>
          </a:p>
          <a:p>
            <a:r>
              <a:rPr lang="nl-NL" dirty="0"/>
              <a:t>RIJK WORDEN = GLORIEUS</a:t>
            </a:r>
          </a:p>
        </p:txBody>
      </p:sp>
      <p:sp>
        <p:nvSpPr>
          <p:cNvPr id="2050" name="AutoShape 2" descr="data:image/jpeg;base64,/9j/4AAQSkZJRgABAQAAAQABAAD/2wCEAAkGBxQSEhUUExQVFRUXFxwYFxgYGBgYGxwXGBwYHRgXGhgcHCggHBolHBccITEhJSkrLi4uGCAzODMsNygtLisBCgoKBQUFDgUFDisZExkrKysrKysrKysrKysrKysrKysrKysrKysrKysrKysrKysrKysrKysrKysrKysrKysrK//AABEIAOAA4AMBIgACEQEDEQH/xAAcAAABBQEBAQAAAAAAAAAAAAAEAgMFBgcBAAj/xAA/EAABAwIEAwYEBAQFAwUAAAABAAIRAyEEEjFBBVFhBhMicYGRMqHB8AdCsdFSYuHxFCMzcqIVFoIkNJLC0v/EABQBAQAAAAAAAAAAAAAAAAAAAAD/xAAUEQEAAAAAAAAAAAAAAAAAAAAA/9oADAMBAAIRAxEAPwAMlecU2XXsuiUC04blNApbSgeZTJunqIj7++abYPCY2N/XZH8Nw5c52bL4QJDt82mXqNUB/DhzIA1/t1Vio0y25BuPh3nYcigf8NTa1xdnLQAHF4gFvQgWcD6wF3E9rWYfuXWq4d352nMWwBlI3vexQP4yvihhyWMbTdNyT4msGuZt7+RVa/7leyremHNqQ1nePAeW3gjYB0a8xCncfj6r6VSpQeG1MwLc4lr2uAAbBkZTYjrIm6yDjeN7yqe8YW5JaGsBDWwTYt1bedLILZU4eyrTe/xua59NryRmeO+dlYBOsERA0gKm4/AsaPBJLZbJ3c10EkbWcPZWDiPEow4a21OsIcA7PlyZX0NbtIzRpeVUcbjg4nK3JJnLJIDog684QJxRzfla0xeNPDaR7H3QcwbaTARPD8bkcJ5FhmPhfZ2otqboOprHUoHabonc6JkuXHbJEoFm645qTmvKdzDnZB2hXcwy1zm+RIVm4D2zrUjDznZ119Cqy6LEfYSwJAAhBquC49RxHwHxbtdY+267VYssZLYLX9RsZ6H9lZeDdpntIZXE/wA+/rzQWc0wvMZzTjHhwkEGdD080puqDjWrhb0hP5Y2TZP7oEtCKoshMhyfa6UFcP3CWxwTT5SmGEDwXW/1TLnJ7C0S5wAiT6BBIYMOcwgEQ5wnb4dz0urXwjCBhfUnI1ggEtki0zO4MGxTfDGMwmHd/iQwOMw0xMGN/P2VP7b9sKWIyU6bXZGXmm/LJiCTz5XQd7W9rK/eFtO1Et8cFtQOnnA8J8iqpRxDGtIJJY4+Nm4n8zDz6INzcoFWk4OIIJEeJvKQbOB9UnhuHfiarWNY6q+4yt8MXJBLo0koJfhnF61GoADmpkQ3QtIPMHRrouNipfjWFfiWipQDiC2HzdzXj8tQakcnD1kKd4P+HAa0DEPk6wNAd4dE/vCsWD7OMpWaSCAAHDUgaT5c0GMf4arTgXm4LY9wRuEPiMAHS4GN4/YraeM8Epu1ku59VA0+zQY8OOUj94lBlzuHOtY3tMfqnW8LJbI1FiDa1oI6rX28EpQZEiLTe6XQ4JTIHhAi0xfqgyT/ALeqkxld/dKpdmnk5YMgm8bbFbZS4a2AALARNphO0eFtFzf00QYViuytdozBpI6XURisC9nxAhfSDuFsiABuoHj/AGYp1KbgABI0+oQYJK8Hqb7QcAfhzcW5/ooTKUBtAODZgX5x8gnQ5sEPBEmQenldR9Opfp7/AKp8GdHa25IJ7g2PdQeG5i+kT/8AH6K9Yd4ddu/PrzWV4d72OI3jTY9ORVq7M8XLnFpmeRJn0J1PQoLi917mYt6Dl0TZXs0hcc7kgQNU7SN7plyXTcgrznSuh26ac664HfZQGYcAmXHKAL8z0bzKuXYzBmkBVqikG1Gl1PObyCAHRsL6qocNwPf1m0mu+I2d0FyY8gVasdiXUPFTYXUxTY1mY1GnK0iTZsRNzOqCB/ETiHegNYO+e6bh0tAbpkAOupnks5qPduL73n3Vl47inVi6sWFpLjGUHmTvNrwgOz/CKmOrtoU2+I/E8iQ1g1cUHOyXZurxCr3dMZWC73kGGj9zsFvHBOB0MFS7ui2LeJ5+Jx5lyL7P8DpYGg2jSFh8Tjq527ndSm+I4kXAKD1StE3myCqYyY2+qEqVgNDK82oTtHsgerV5uf6oDxPNreYm3kim0/vVG06UIBv8MDEmT8kQKXKyS37uj6NKUCKdAohjQOqfGiGrgnRAzVfBTVZ0j6LlWV7LAFukoK32q4U2pSdYEwddvRYxxXh5pvLZFtdrrfcbdpB0usy4hh253gAva4ZhO7mTz80FAZS1tf70SsgEEGeYuPRSmLwkNzga3Ebcx8/kgHVuYkb/AL8pQNVTpy2KNw+JLTnaZdz/AH5oRxECDY7GLHknKBgOB5WNrem+iDQODcQ72mDv9VJVK5Ib0EfNU3shVh7mz98wrbUKDocnGuTAclZ/NBXHFeaV4t158l4BBbfw+wjKlSqX3DadhGsm8dQP1RvbPjVR3+SxvdsAAu4zl2sNQeWqV+GJP/qIBnKIPW+UT7+yqPasdziDSzl1UfE4hznEkA66AXQN1aLoA73L4YDWggSdAB5rXuwvZwYLDjNes/xVHbzs3yE/qs9/DPs+a+J795Jp0jMEWdU2HWNfQLZSUA2LNuSruLd/CLfd5U3jtJPpOiruNrku19QgBqk6b+aJoB1tOsJqjczkPqiKbXZot6ICqFGTMnknDlmB9SlUKA1N/NeNjCBNFgn15I+i8fYTbKW/6ImkyfJB5zpSXDaEuo1N1AgZNObDVecIEfJKY5crvtfVBG1majaD8lmvapho1JaAACTPMOiRHMarUngGPv0UFx/hDKjg5wkERPvf75oM0weBfUZkaSWnNpyG/vKhsZwF0w0g9ZgeV91asOH0a5piGszE3EQ06j3HzUbxGtke4XOoMDbYi6CqYnBupmHCCmA645KX4rVnKS3bW+oOsFRWWdNUEnwGuGVm3kHmrznWb0XRl6O/ZaDSdmaOolA+1ycYSh2lPUzdBDPF14BKeFwBBb/w8xwp1HjMQXAQNiRufKfaVXe13CnPxYaw5nV3eHKJM2BnlHPdH9ka2TFMJcGzLQTAAzb3srzwPhjX4upVkuyGBPUWIGgb5ckE52b4Q3CYdlJt8oueZOp91KJLk2+pCAXiJF+n3ZQNUZjrZPcZ4uxpLS6DZC4TEhxEe6B0U+iKoUt0mq+Y9kdRiw2QdFGIUdnl55AqVq3BQVPDw0lA2/FkHS2s9ETgOIMfYG/JM1XCBO22iDLgdARHkLoJqpi2gGdR+n1TNKsH6QQfzA2UG3GuDvEDe15I8sx/VTWHAAGWCDy0jf76IPVKcea9qP3S6lJ2vPb+yHzFpg+iBim25tN/srmI8Q09E4+QZBSanP3QVHjGBhzwASCC7Tpb2hVY8OLZqXJywWc5n5haLjmZoPIwD0Vbx1L/ADXW/Jp56n2QUbieEJa2ADMlxA00UBjqBaA60Tt9VfcSZFRrmjMYIjzVV4lhHBhkRLj6TcBBCPeJtotCwTwabTzaFnGW8LQ8FAY0DQAddkBAT1LZMJ6mUEW/VdbC48r0QgJwlTKZyzffz29lsPZOiBRzAznM5oiRtbZY/gozDNpuQJgdFuPCKQbRpgaZRG23JArFPgb+iqvGeO0cpaHkHNlkG89OYG8IvtlxkURlb8V7m0W1lZY7hwrOlxcX6gyQPS0IDP8AF966TLwB/e3NWjg1UAA8vv3VRw+Fq0rFkjnv6/e6JwmKLJIcTfdBoLKk6RI12jr9807h65Va4RxXMDdSfDq5N53QWRj+cdUxialrIosOX0UNxF5AJQD1cV9m65QxB2E8x+3kq+3iIzHWQDHzP0UXie1gpuLRsbxv1A5oLpWxMgAtsYjf7Kd4bxJk5Zgg6Hb0VQw3aVrxGV8n/YB7ZlIPqNfBdYxY3aR5H9iUF8bWBsEFjKYJ5qIwHEyGhrjP8LhEHo7k5SLcQHjw+XsgSx8pOSXgyRAIjYzv52+aU5sBdpPt5IA8RGYNUdjMGASZgn4eQUtXYJB3CZqixQUnieUNOZt5gwI8j7qHxOHD2SLzAg6eYVs4rRkxsT095QVPAANJgQA4D6EoMl4nSLKhBV34T/osP8qq3aiiW1AY6K0cL/0WR/CP0QFgIikmGlPUgginapTT/RNxdOtCB7DvuPSRpPRbzROWmI2aI9lgtIXtrt9FvdJpDWg6gCfQXQVbi3Zx2KrGo98UxAgauIEON9BNlX+IsoYd2VoJI1i9+h0V67R8Xo4PDuq1jlaLAbuJ0aOqw3tJx/E4gOxFNop0mmG8w3Yxp69UFzwOIFSwBg66fpyQfaPAg+JoIIEaEe9tVmLeJ1ajS0vruqlwLCKhDQ0TmGQCSdIIIiFdey9euHtoVy54cwPY8EnKf4Kk7hALwzFFtfICRIzC3uFfOxzzVBceoVK7UYcYfEy25DIMfxP0CvPYrBmlRY18gkSQZFzdBcg4WE6ILiuAL2nKbxuuV62VpPT5oXG41wpiLFBnOKwb4c4/DJFp1ktI81Df9rVXvl47tm8fEQehVlr4k5cjwSWOceUl0kEHfVP0q4e0FznTa8z8ygoHbvs+3BVKYpl5DmTmPMax8kJg+PVaT+7pvqVqVoa8Q7QSAATEGYvsFqHFuFtxbAyq4FoNjAzC2zk3wnsfg6JkNNR4FnONvOPVBWuB8fzkQfDoRN28gVoPDsQRE3nWN+pHPyUBjOB4cvDg0B2xZ4T8tVJ4KkWfmLggn6mIOWRe4sPuySKs235IKn5kTPkvVWQQQTEIDKjbX+9ExUqiY+5XTV/RCVXC887FAJi6clpO02TFYgAABE1X2CRjcCTS7xoJMiAOW9kGW9tGTV83fqpuiyGho2A0UxX7F1MTUa97u7Y05tJcenIKaqdmKMRncDGshBU6aJphc4jgnUH5SZB0dzASWuQRhSkndeJQTXZOiKmLotIkZ5Pk2/0Ws8UxJ7yjSb8TnZna/wCm27tOpCz/APC/B5sQ+odKbI9X2/QFaWxozFx8ggjO0PZqjjXNOIlwZ/ptBgAnVxG5KznidEUQ9lM/5dwQQLX6jktU4kxxGZri3LewBkeqoHEaDTUIe3Nf+KBG/hBsSefRBWeF0GUSe5pAHQuifSVYuE0e6Y+s+CRMfRIN3AACZs0CA0fco8YN1dwoNtN3nYDf1QI7IcK76qcVWbIaS5s7v/LHRon3CnHPL3l3X5KXxQbRpBjRAAgBQ9NpI8MSecoCawBb6fNA0XyMpF+qNxLogQhROYCBF7/ogjO0HDM0PbrEEc/6qNwIAkO00v15jorXVbOqjq+Fa/N+u6AU8Pky0wDsPJdp4KLSYPJN03uboSY6EgJ+liHOsIzc5v7IB8Rh2jkbQJKVhxFv1UizCTc3PXX1XX4XoECWuHt+qQXWM+nkE6ymYuL/ACSqzYEwgEJtGg28kJ3pMxtonsT9x81H4hx25n2Qcq4i0q24CgO6YOglUSubH7+St+BxfgFxMIOY6o97+7pf+TjoP3KrPH+yLaxvVqZxvNp/26ALQOGYYZQYgxfqeajuIYeKv/iUGc0WVG4Z9OqczqVTKD0/sUK1ynOJ0vDiHTYubHnYKvsKAYry4lMMoNM/C3DxQqv3dUj0a0f/AKKub6UqufhyyMGOr3H5x9FaCgqXHa9SmIBI/hIMEDcH+IBVnuy4klwA6CD6mVYO1dF7/hBN4nQ3G55XUTR4a5gGY31j6HqgVhmhpnWVYuymOpumkL1GZnPMaBzrSev/ANVC4io2mxzzYAE/JS3YPDhmFFZ3x1z3jj00YB0yj5lAvjWKl2UaDVKwVPNooTi+My1iDaT/AGR3DeKBgQE40GbeXqghXc3UGQiv+oMcfiE8kiqwEW9UBHeggR6+SFgIDO4AxqwyPI6j2/RF0ageQ4ckHTT5BJYwToJ2Pl1RFKSdLFEUad9Ij7+iBmnI1k/v5ckvvrWGZPvEJh7okoFkzOyFrGQeiHdXIB1nkud4Y++qAWoZ6/02UViKm2l/dG4utAnn9+yimtLjA8xy80HarCVJYirUZQcaTC54aSB5JsUp239FN8IeA8Tzg/8AlZAjgXHnVKbXON4FlL4x4e6m7m0/JVLiuGOHeY+GbeRUtiKxyUWg3c0+xiT7SgqfGq0UMp1fUJHk2bqCpnRGcfxve1jHwM8LfIWJ9SgmoGjqusK45Kag1n8Nq+bCZd2PcD6wR+qtkLNPwv4hlq1KJ/OA5v8Aubr7g/JaYEAmLpW0lVjGAZg3c/cK1cRPgMaqmUXgvcZ0MffRBC/iK80sCY1LgPS5+gQ3bDiL38MwrsM5waMOx0sJBlsNcJG4gqX7WUmVqPdv0Nx0jdUvg+ArUYbTrzTBJ7p4lsnWBNp+qCP4Z2178Np410ObZmIA/wCNUDUfzD15qYp8UqnNSp5e82dILb6Oka2TLOzeGr1nktiNQwwJtIA9VPYHsrQw8VaZeABdpMg+6CocQ7GY9tMYgVHPqEklocQ4RuLwfKyP7LdpMVTd3eKp1I0Dy0i/I7FXX/qRc6Py6CNkVR8Ry2ibyNkHeD1MxLvyke6G4gw0HZmzkcb9CfopSnAAgfLb0ScU3vBB8kHuH4tr4MqXZB+/ZUvu3UTE2mysWBxYLRdAXiGxZA1xqZ++iKdUuhnkSgDp0pOunPpqmcZI/QqQboo3iZmAJF0EZiXkkDYmLbJ+lSiETQwsXdcrxbewQJbSyt9fqjuEn/Mvo25HXZINMRe8L3CsP3rqgLi2I6WKDnHGHEVGsaPAD4jtA6pjtFiAxj3NNqdPI0/zOsVNYs5MtOnadT0GqrvbcZMK1o1c4fUoKI0oimhWhPsKBh5XWpJC4glOz2NNPE0XzpUbPkTB+RW8BfOtF0GdxcL6Gwz8zWnmAfcIG+JD/LdGsWWfU8Rfkr3x6ploPvFrnkN/ksmxWK2adf06oCOMY2TbTb791M8B7MOFPPV8MjMBI0EGSdhfRRXBcI2pXpmoYYwiSbAkXA94Vn492mYyr3QIylpv6SCDuZEQghuN0O6e0ABpIiY3mCfI6ypCpTmnE7bacz8lXe13aigabA54dUAMhhmNIk6f3UPw/tzTADXZh1geyCbwbvGBvMa9duashp5fe/3E/wB1Qq3a6iDmotc5wsOVt7eaIpduHGDVoVImJAP1CC8l4ERod5/dOOeLX9lQj2ypTJLmjYOa63rCKw/ayidajZ6uufQoLRxCkXtIgdComlWdSdlJlp0RFDi7H7jS5kfug3ODntgyEFiZXlsptsz0TNIRYr1eoTGWInxTyg6dZj5oHnvQbxmd0Tskp/DMGtuiBqqyB1hIpUxPn+ycedfn+iThqd5nf5QgcrutCa4WSKriP4Qu4o7oXB44UhVqO0Ajnc7ILDUaCRuqT+ImJBfTYDYAk+eyMZ2ypXIDp5QQqjxPFurVHVHak+yBiknGtsm2J1qActXng7roXCgTTK3jsvX7zCUHc6bZ8wIPzCwVoWt/hjjc+FNOZNN3/F/iHzkeiCY7Z/8AtX/eizPEYF9MB5EZhInkdD6rX8VQFRuVwkHUFVvtDhmmpBHhyDbkgzPHYslhBkHYCTJ6Ibsp2TxPEqhL6mSiwjOTJJ/lbBFyN5srbw3hDsXVIpty0myHP+g6wtF4LwynhqQpUxAFydyTqT1QV7inZvCUm/5eHpUywGHNY0E2NiSOW99ffP8AiPDnOqkMe11MQASNgAA02vAsrn284kS5jGnw3LgNZH6Ks4djtYkEb/ugI4fw9xAAeI8ovzUhT7NF3+pVcRM5RadUJhab9dFM4dzgPiP0QeocDoNuGNn+YTp1KIxGEa5sZWnpAIj2S3TLQDH8Vk8HRogiKvZ7Dgg9zTB2LWgGfRNUMCwPBZaOn3qpus2baKFxh7upOx1H190D2IMlJayN9kl9SdIvbqk0LSCZugImfb7+SVg3OAIeBIJiOUmNd4XrD1/RDV68W3KB59UEwOceqfZohMI68k6D9U1XxGt/TyQcxmJtafPryH3sqzxPGWFMbnMVJ4vETb76yoDEXl/N0DyCAcptyeJTTgg409U4x2yZlLCD3Ncy+SVCU0IGcqs34e8V7jFBrj4KoyG+h/Kfe3qq69IYbzN9evmg+hpVX7YF2ZjWfE4FrRzcTAR/Zfi3+KwzH/nAyvH84199fVE1eHipWpVSf9MG3U2HtdA7wbhrcPRbTbsPEebj8TvUoTiWKcxxP5QP+SmUPicIH63GvrsgoPG8EXHvTqdQYi5sAB0n5IfCAQRy180f2krhtXJ0k/soxlpIJAO+onkgOptzCLi8SFIUqVh0UNgcUDmBNwYU/g6jeeqBfd84lIqPiAERUfJKAq1BsfP9kCn1eqheK1rQ70PXkfNPY3F8jEHVQ1bitN05rtPhM725IH6DoIMkj3upGm+10Bw7B+EFriBsCZ/qFIimQJPyQcxVbKAoU4zO/oNTtCju0PGw05c0nS1z5Qo/C0alaJGRn8IPid1cUFkdxTPLKd+ZXGFxInXQ7JzhvCCQBGVvRGYhraQ8tUEFxA5YaPiJtOnU+UKuP43TfW7ptmN8LDzI190D2r40alQtadoP7Kt6GxQaD3ZTLgnOC4gVaDXTLhZ3mE64QgGa1LDUsQutCBAC8AlQlRCBhzUkAJ4pKCf7G8f/AMJV8X+k+A8DaNHjy3WssrtLMzSHNIlpBsfVYVTF1OcE47Ww4LWulh1Y74fMcj5INO4Jx6jiC5tOo0vZ8TQbja41UsTHksQwPCcmLGKw9Z1J+aSH+NpB+NhIglpHRbO1/e05aRDhqDIugzntnV/9USBaBfbeL7z9EPgcQC2JHko78R8VWpubLSAAQ61iAYbfQ85/mVNHaCLixCDQqgGaZET7+yMwfEMszoIgBZ3h+08NIJJ5Hkk1e1o2vZBpdXiUXnXysovGcca2G6nY7ys7xHaJ9SwOX9+gT+HqvaQXy3qbnyDdj5oLZica5wgauuQB8vJIo8Obq68kyZ+Q5KLZi6dMiCXONnE3MeegUri+JUw0Nbq60Tz3/qgHxWLdhRIc5zNpOnRA/wDVsXivDTb3bN3HWOiU3AMcRMvM2FyJ8vqrlwjBMphuYCdm/ugheB9jgDneS4m5JOvmrbhuF06Q0auYzijKbfE5oEcxHpzVR4x23o0wW0zndyFwPVBa8ZjmjoPYLNO1vanMXMpOnYkaAdDuVBcW7RV8RIc6G/wtt7nUqIcECSVwrq9CCe7JY7JU7px8L9Ojv6q212EBZs10EEai4WlcOxArUWVBqRf/AHDVAL3acpNT5ppVOkg//9k="/>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052" name="AutoShape 4" descr="data:image/jpeg;base64,/9j/4AAQSkZJRgABAQAAAQABAAD/2wCEAAkGBxQSEhUUExQVFRUXFxwYFxgYGBgYGxwXGBwYHRgXGhgcHCggHBolHBccITEhJSkrLi4uGCAzODMsNygtLisBCgoKBQUFDgUFDisZExkrKysrKysrKysrKysrKysrKysrKysrKysrKysrKysrKysrKysrKysrKysrKysrKysrK//AABEIAOAA4AMBIgACEQEDEQH/xAAcAAABBQEBAQAAAAAAAAAAAAAEAgMFBgcBAAj/xAA/EAABAwIEAwYEBAQFAwUAAAABAAIRAyEEEjFBBVFhBhMicYGRMqHB8AdCsdFSYuHxFCMzcqIVFoIkNJLC0v/EABQBAQAAAAAAAAAAAAAAAAAAAAD/xAAUEQEAAAAAAAAAAAAAAAAAAAAA/9oADAMBAAIRAxEAPwAMlecU2XXsuiUC04blNApbSgeZTJunqIj7++abYPCY2N/XZH8Nw5c52bL4QJDt82mXqNUB/DhzIA1/t1Vio0y25BuPh3nYcigf8NTa1xdnLQAHF4gFvQgWcD6wF3E9rWYfuXWq4d352nMWwBlI3vexQP4yvihhyWMbTdNyT4msGuZt7+RVa/7leyremHNqQ1nePAeW3gjYB0a8xCncfj6r6VSpQeG1MwLc4lr2uAAbBkZTYjrIm6yDjeN7yqe8YW5JaGsBDWwTYt1bedLILZU4eyrTe/xua59NryRmeO+dlYBOsERA0gKm4/AsaPBJLZbJ3c10EkbWcPZWDiPEow4a21OsIcA7PlyZX0NbtIzRpeVUcbjg4nK3JJnLJIDog684QJxRzfla0xeNPDaR7H3QcwbaTARPD8bkcJ5FhmPhfZ2otqboOprHUoHabonc6JkuXHbJEoFm645qTmvKdzDnZB2hXcwy1zm+RIVm4D2zrUjDznZ119Cqy6LEfYSwJAAhBquC49RxHwHxbtdY+267VYssZLYLX9RsZ6H9lZeDdpntIZXE/wA+/rzQWc0wvMZzTjHhwkEGdD080puqDjWrhb0hP5Y2TZP7oEtCKoshMhyfa6UFcP3CWxwTT5SmGEDwXW/1TLnJ7C0S5wAiT6BBIYMOcwgEQ5wnb4dz0urXwjCBhfUnI1ggEtki0zO4MGxTfDGMwmHd/iQwOMw0xMGN/P2VP7b9sKWIyU6bXZGXmm/LJiCTz5XQd7W9rK/eFtO1Et8cFtQOnnA8J8iqpRxDGtIJJY4+Nm4n8zDz6INzcoFWk4OIIJEeJvKQbOB9UnhuHfiarWNY6q+4yt8MXJBLo0koJfhnF61GoADmpkQ3QtIPMHRrouNipfjWFfiWipQDiC2HzdzXj8tQakcnD1kKd4P+HAa0DEPk6wNAd4dE/vCsWD7OMpWaSCAAHDUgaT5c0GMf4arTgXm4LY9wRuEPiMAHS4GN4/YraeM8Epu1ku59VA0+zQY8OOUj94lBlzuHOtY3tMfqnW8LJbI1FiDa1oI6rX28EpQZEiLTe6XQ4JTIHhAi0xfqgyT/ALeqkxld/dKpdmnk5YMgm8bbFbZS4a2AALARNphO0eFtFzf00QYViuytdozBpI6XURisC9nxAhfSDuFsiABuoHj/AGYp1KbgABI0+oQYJK8Hqb7QcAfhzcW5/ooTKUBtAODZgX5x8gnQ5sEPBEmQenldR9Opfp7/AKp8GdHa25IJ7g2PdQeG5i+kT/8AH6K9Yd4ddu/PrzWV4d72OI3jTY9ORVq7M8XLnFpmeRJn0J1PQoLi917mYt6Dl0TZXs0hcc7kgQNU7SN7plyXTcgrznSuh26ac664HfZQGYcAmXHKAL8z0bzKuXYzBmkBVqikG1Gl1PObyCAHRsL6qocNwPf1m0mu+I2d0FyY8gVasdiXUPFTYXUxTY1mY1GnK0iTZsRNzOqCB/ETiHegNYO+e6bh0tAbpkAOupnks5qPduL73n3Vl47inVi6sWFpLjGUHmTvNrwgOz/CKmOrtoU2+I/E8iQ1g1cUHOyXZurxCr3dMZWC73kGGj9zsFvHBOB0MFS7ui2LeJ5+Jx5lyL7P8DpYGg2jSFh8Tjq527ndSm+I4kXAKD1StE3myCqYyY2+qEqVgNDK82oTtHsgerV5uf6oDxPNreYm3kim0/vVG06UIBv8MDEmT8kQKXKyS37uj6NKUCKdAohjQOqfGiGrgnRAzVfBTVZ0j6LlWV7LAFukoK32q4U2pSdYEwddvRYxxXh5pvLZFtdrrfcbdpB0usy4hh253gAva4ZhO7mTz80FAZS1tf70SsgEEGeYuPRSmLwkNzga3Ebcx8/kgHVuYkb/AL8pQNVTpy2KNw+JLTnaZdz/AH5oRxECDY7GLHknKBgOB5WNrem+iDQODcQ72mDv9VJVK5Ib0EfNU3shVh7mz98wrbUKDocnGuTAclZ/NBXHFeaV4t158l4BBbfw+wjKlSqX3DadhGsm8dQP1RvbPjVR3+SxvdsAAu4zl2sNQeWqV+GJP/qIBnKIPW+UT7+yqPasdziDSzl1UfE4hznEkA66AXQN1aLoA73L4YDWggSdAB5rXuwvZwYLDjNes/xVHbzs3yE/qs9/DPs+a+J795Jp0jMEWdU2HWNfQLZSUA2LNuSruLd/CLfd5U3jtJPpOiruNrku19QgBqk6b+aJoB1tOsJqjczkPqiKbXZot6ICqFGTMnknDlmB9SlUKA1N/NeNjCBNFgn15I+i8fYTbKW/6ImkyfJB5zpSXDaEuo1N1AgZNObDVecIEfJKY5crvtfVBG1majaD8lmvapho1JaAACTPMOiRHMarUngGPv0UFx/hDKjg5wkERPvf75oM0weBfUZkaSWnNpyG/vKhsZwF0w0g9ZgeV91asOH0a5piGszE3EQ06j3HzUbxGtke4XOoMDbYi6CqYnBupmHCCmA645KX4rVnKS3bW+oOsFRWWdNUEnwGuGVm3kHmrznWb0XRl6O/ZaDSdmaOolA+1ycYSh2lPUzdBDPF14BKeFwBBb/w8xwp1HjMQXAQNiRufKfaVXe13CnPxYaw5nV3eHKJM2BnlHPdH9ka2TFMJcGzLQTAAzb3srzwPhjX4upVkuyGBPUWIGgb5ckE52b4Q3CYdlJt8oueZOp91KJLk2+pCAXiJF+n3ZQNUZjrZPcZ4uxpLS6DZC4TEhxEe6B0U+iKoUt0mq+Y9kdRiw2QdFGIUdnl55AqVq3BQVPDw0lA2/FkHS2s9ETgOIMfYG/JM1XCBO22iDLgdARHkLoJqpi2gGdR+n1TNKsH6QQfzA2UG3GuDvEDe15I8sx/VTWHAAGWCDy0jf76IPVKcea9qP3S6lJ2vPb+yHzFpg+iBim25tN/srmI8Q09E4+QZBSanP3QVHjGBhzwASCC7Tpb2hVY8OLZqXJywWc5n5haLjmZoPIwD0Vbx1L/ADXW/Jp56n2QUbieEJa2ADMlxA00UBjqBaA60Tt9VfcSZFRrmjMYIjzVV4lhHBhkRLj6TcBBCPeJtotCwTwabTzaFnGW8LQ8FAY0DQAddkBAT1LZMJ6mUEW/VdbC48r0QgJwlTKZyzffz29lsPZOiBRzAznM5oiRtbZY/gozDNpuQJgdFuPCKQbRpgaZRG23JArFPgb+iqvGeO0cpaHkHNlkG89OYG8IvtlxkURlb8V7m0W1lZY7hwrOlxcX6gyQPS0IDP8AF966TLwB/e3NWjg1UAA8vv3VRw+Fq0rFkjnv6/e6JwmKLJIcTfdBoLKk6RI12jr9807h65Va4RxXMDdSfDq5N53QWRj+cdUxialrIosOX0UNxF5AJQD1cV9m65QxB2E8x+3kq+3iIzHWQDHzP0UXie1gpuLRsbxv1A5oLpWxMgAtsYjf7Kd4bxJk5Zgg6Hb0VQw3aVrxGV8n/YB7ZlIPqNfBdYxY3aR5H9iUF8bWBsEFjKYJ5qIwHEyGhrjP8LhEHo7k5SLcQHjw+XsgSx8pOSXgyRAIjYzv52+aU5sBdpPt5IA8RGYNUdjMGASZgn4eQUtXYJB3CZqixQUnieUNOZt5gwI8j7qHxOHD2SLzAg6eYVs4rRkxsT095QVPAANJgQA4D6EoMl4nSLKhBV34T/osP8qq3aiiW1AY6K0cL/0WR/CP0QFgIikmGlPUgginapTT/RNxdOtCB7DvuPSRpPRbzROWmI2aI9lgtIXtrt9FvdJpDWg6gCfQXQVbi3Zx2KrGo98UxAgauIEON9BNlX+IsoYd2VoJI1i9+h0V67R8Xo4PDuq1jlaLAbuJ0aOqw3tJx/E4gOxFNop0mmG8w3Yxp69UFzwOIFSwBg66fpyQfaPAg+JoIIEaEe9tVmLeJ1ajS0vruqlwLCKhDQ0TmGQCSdIIIiFdey9euHtoVy54cwPY8EnKf4Kk7hALwzFFtfICRIzC3uFfOxzzVBceoVK7UYcYfEy25DIMfxP0CvPYrBmlRY18gkSQZFzdBcg4WE6ILiuAL2nKbxuuV62VpPT5oXG41wpiLFBnOKwb4c4/DJFp1ktI81Df9rVXvl47tm8fEQehVlr4k5cjwSWOceUl0kEHfVP0q4e0FznTa8z8ygoHbvs+3BVKYpl5DmTmPMax8kJg+PVaT+7pvqVqVoa8Q7QSAATEGYvsFqHFuFtxbAyq4FoNjAzC2zk3wnsfg6JkNNR4FnONvOPVBWuB8fzkQfDoRN28gVoPDsQRE3nWN+pHPyUBjOB4cvDg0B2xZ4T8tVJ4KkWfmLggn6mIOWRe4sPuySKs235IKn5kTPkvVWQQQTEIDKjbX+9ExUqiY+5XTV/RCVXC887FAJi6clpO02TFYgAABE1X2CRjcCTS7xoJMiAOW9kGW9tGTV83fqpuiyGho2A0UxX7F1MTUa97u7Y05tJcenIKaqdmKMRncDGshBU6aJphc4jgnUH5SZB0dzASWuQRhSkndeJQTXZOiKmLotIkZ5Pk2/0Ws8UxJ7yjSb8TnZna/wCm27tOpCz/APC/B5sQ+odKbI9X2/QFaWxozFx8ggjO0PZqjjXNOIlwZ/ptBgAnVxG5KznidEUQ9lM/5dwQQLX6jktU4kxxGZri3LewBkeqoHEaDTUIe3Nf+KBG/hBsSefRBWeF0GUSe5pAHQuifSVYuE0e6Y+s+CRMfRIN3AACZs0CA0fco8YN1dwoNtN3nYDf1QI7IcK76qcVWbIaS5s7v/LHRon3CnHPL3l3X5KXxQbRpBjRAAgBQ9NpI8MSecoCawBb6fNA0XyMpF+qNxLogQhROYCBF7/ogjO0HDM0PbrEEc/6qNwIAkO00v15jorXVbOqjq+Fa/N+u6AU8Pky0wDsPJdp4KLSYPJN03uboSY6EgJ+liHOsIzc5v7IB8Rh2jkbQJKVhxFv1UizCTc3PXX1XX4XoECWuHt+qQXWM+nkE6ymYuL/ACSqzYEwgEJtGg28kJ3pMxtonsT9x81H4hx25n2Qcq4i0q24CgO6YOglUSubH7+St+BxfgFxMIOY6o97+7pf+TjoP3KrPH+yLaxvVqZxvNp/26ALQOGYYZQYgxfqeajuIYeKv/iUGc0WVG4Z9OqczqVTKD0/sUK1ynOJ0vDiHTYubHnYKvsKAYry4lMMoNM/C3DxQqv3dUj0a0f/AKKub6UqufhyyMGOr3H5x9FaCgqXHa9SmIBI/hIMEDcH+IBVnuy4klwA6CD6mVYO1dF7/hBN4nQ3G55XUTR4a5gGY31j6HqgVhmhpnWVYuymOpumkL1GZnPMaBzrSev/ANVC4io2mxzzYAE/JS3YPDhmFFZ3x1z3jj00YB0yj5lAvjWKl2UaDVKwVPNooTi+My1iDaT/AGR3DeKBgQE40GbeXqghXc3UGQiv+oMcfiE8kiqwEW9UBHeggR6+SFgIDO4AxqwyPI6j2/RF0ageQ4ckHTT5BJYwToJ2Pl1RFKSdLFEUad9Ij7+iBmnI1k/v5ckvvrWGZPvEJh7okoFkzOyFrGQeiHdXIB1nkud4Y++qAWoZ6/02UViKm2l/dG4utAnn9+yimtLjA8xy80HarCVJYirUZQcaTC54aSB5JsUp239FN8IeA8Tzg/8AlZAjgXHnVKbXON4FlL4x4e6m7m0/JVLiuGOHeY+GbeRUtiKxyUWg3c0+xiT7SgqfGq0UMp1fUJHk2bqCpnRGcfxve1jHwM8LfIWJ9SgmoGjqusK45Kag1n8Nq+bCZd2PcD6wR+qtkLNPwv4hlq1KJ/OA5v8Aubr7g/JaYEAmLpW0lVjGAZg3c/cK1cRPgMaqmUXgvcZ0MffRBC/iK80sCY1LgPS5+gQ3bDiL38MwrsM5waMOx0sJBlsNcJG4gqX7WUmVqPdv0Nx0jdUvg+ArUYbTrzTBJ7p4lsnWBNp+qCP4Z2178Np410ObZmIA/wCNUDUfzD15qYp8UqnNSp5e82dILb6Oka2TLOzeGr1nktiNQwwJtIA9VPYHsrQw8VaZeABdpMg+6CocQ7GY9tMYgVHPqEklocQ4RuLwfKyP7LdpMVTd3eKp1I0Dy0i/I7FXX/qRc6Py6CNkVR8Ry2ibyNkHeD1MxLvyke6G4gw0HZmzkcb9CfopSnAAgfLb0ScU3vBB8kHuH4tr4MqXZB+/ZUvu3UTE2mysWBxYLRdAXiGxZA1xqZ++iKdUuhnkSgDp0pOunPpqmcZI/QqQboo3iZmAJF0EZiXkkDYmLbJ+lSiETQwsXdcrxbewQJbSyt9fqjuEn/Mvo25HXZINMRe8L3CsP3rqgLi2I6WKDnHGHEVGsaPAD4jtA6pjtFiAxj3NNqdPI0/zOsVNYs5MtOnadT0GqrvbcZMK1o1c4fUoKI0oimhWhPsKBh5XWpJC4glOz2NNPE0XzpUbPkTB+RW8BfOtF0GdxcL6Gwz8zWnmAfcIG+JD/LdGsWWfU8Rfkr3x6ploPvFrnkN/ksmxWK2adf06oCOMY2TbTb791M8B7MOFPPV8MjMBI0EGSdhfRRXBcI2pXpmoYYwiSbAkXA94Vn492mYyr3QIylpv6SCDuZEQghuN0O6e0ABpIiY3mCfI6ypCpTmnE7bacz8lXe13aigabA54dUAMhhmNIk6f3UPw/tzTADXZh1geyCbwbvGBvMa9duashp5fe/3E/wB1Qq3a6iDmotc5wsOVt7eaIpduHGDVoVImJAP1CC8l4ERod5/dOOeLX9lQj2ypTJLmjYOa63rCKw/ayidajZ6uufQoLRxCkXtIgdComlWdSdlJlp0RFDi7H7jS5kfug3ODntgyEFiZXlsptsz0TNIRYr1eoTGWInxTyg6dZj5oHnvQbxmd0Tskp/DMGtuiBqqyB1hIpUxPn+ycedfn+iThqd5nf5QgcrutCa4WSKriP4Qu4o7oXB44UhVqO0Ajnc7ILDUaCRuqT+ImJBfTYDYAk+eyMZ2ypXIDp5QQqjxPFurVHVHak+yBiknGtsm2J1qActXng7roXCgTTK3jsvX7zCUHc6bZ8wIPzCwVoWt/hjjc+FNOZNN3/F/iHzkeiCY7Z/8AtX/eizPEYF9MB5EZhInkdD6rX8VQFRuVwkHUFVvtDhmmpBHhyDbkgzPHYslhBkHYCTJ6Ibsp2TxPEqhL6mSiwjOTJJ/lbBFyN5srbw3hDsXVIpty0myHP+g6wtF4LwynhqQpUxAFydyTqT1QV7inZvCUm/5eHpUywGHNY0E2NiSOW99ffP8AiPDnOqkMe11MQASNgAA02vAsrn284kS5jGnw3LgNZH6Ks4djtYkEb/ugI4fw9xAAeI8ovzUhT7NF3+pVcRM5RadUJhab9dFM4dzgPiP0QeocDoNuGNn+YTp1KIxGEa5sZWnpAIj2S3TLQDH8Vk8HRogiKvZ7Dgg9zTB2LWgGfRNUMCwPBZaOn3qpus2baKFxh7upOx1H190D2IMlJayN9kl9SdIvbqk0LSCZugImfb7+SVg3OAIeBIJiOUmNd4XrD1/RDV68W3KB59UEwOceqfZohMI68k6D9U1XxGt/TyQcxmJtafPryH3sqzxPGWFMbnMVJ4vETb76yoDEXl/N0DyCAcptyeJTTgg409U4x2yZlLCD3Ncy+SVCU0IGcqs34e8V7jFBrj4KoyG+h/Kfe3qq69IYbzN9evmg+hpVX7YF2ZjWfE4FrRzcTAR/Zfi3+KwzH/nAyvH84199fVE1eHipWpVSf9MG3U2HtdA7wbhrcPRbTbsPEebj8TvUoTiWKcxxP5QP+SmUPicIH63GvrsgoPG8EXHvTqdQYi5sAB0n5IfCAQRy180f2krhtXJ0k/soxlpIJAO+onkgOptzCLi8SFIUqVh0UNgcUDmBNwYU/g6jeeqBfd84lIqPiAERUfJKAq1BsfP9kCn1eqheK1rQ70PXkfNPY3F8jEHVQ1bitN05rtPhM725IH6DoIMkj3upGm+10Bw7B+EFriBsCZ/qFIimQJPyQcxVbKAoU4zO/oNTtCju0PGw05c0nS1z5Qo/C0alaJGRn8IPid1cUFkdxTPLKd+ZXGFxInXQ7JzhvCCQBGVvRGYhraQ8tUEFxA5YaPiJtOnU+UKuP43TfW7ptmN8LDzI190D2r40alQtadoP7Kt6GxQaD3ZTLgnOC4gVaDXTLhZ3mE64QgGa1LDUsQutCBAC8AlQlRCBhzUkAJ4pKCf7G8f/AMJV8X+k+A8DaNHjy3WssrtLMzSHNIlpBsfVYVTF1OcE47Ww4LWulh1Y74fMcj5INO4Jx6jiC5tOo0vZ8TQbja41UsTHksQwPCcmLGKw9Z1J+aSH+NpB+NhIglpHRbO1/e05aRDhqDIugzntnV/9USBaBfbeL7z9EPgcQC2JHko78R8VWpubLSAAQ61iAYbfQ85/mVNHaCLixCDQqgGaZET7+yMwfEMszoIgBZ3h+08NIJJ5Hkk1e1o2vZBpdXiUXnXysovGcca2G6nY7ys7xHaJ9SwOX9+gT+HqvaQXy3qbnyDdj5oLZica5wgauuQB8vJIo8Obq68kyZ+Q5KLZi6dMiCXONnE3MeegUri+JUw0Nbq60Tz3/qgHxWLdhRIc5zNpOnRA/wDVsXivDTb3bN3HWOiU3AMcRMvM2FyJ8vqrlwjBMphuYCdm/ugheB9jgDneS4m5JOvmrbhuF06Q0auYzijKbfE5oEcxHpzVR4x23o0wW0zndyFwPVBa8ZjmjoPYLNO1vanMXMpOnYkaAdDuVBcW7RV8RIc6G/wtt7nUqIcECSVwrq9CCe7JY7JU7px8L9Ojv6q212EBZs10EEai4WlcOxArUWVBqRf/AHDVAL3acpNT5ppVOkg//9k="/>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769163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9" name="Rectangle 7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0" name="Rectangle 7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15568" y="548640"/>
            <a:ext cx="10168128" cy="1179576"/>
          </a:xfrm>
        </p:spPr>
        <p:txBody>
          <a:bodyPr>
            <a:normAutofit/>
          </a:bodyPr>
          <a:lstStyle/>
          <a:p>
            <a:r>
              <a:rPr lang="nl-NL" sz="4000" dirty="0"/>
              <a:t>VIER MODERNISERINGEN</a:t>
            </a:r>
          </a:p>
        </p:txBody>
      </p:sp>
      <p:sp>
        <p:nvSpPr>
          <p:cNvPr id="1031" name="Rectangle 7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l largo rastro de Deng Xiaoping | Internacional | EL PAÍS">
            <a:extLst>
              <a:ext uri="{FF2B5EF4-FFF2-40B4-BE49-F238E27FC236}">
                <a16:creationId xmlns:a16="http://schemas.microsoft.com/office/drawing/2014/main" id="{1567F03E-4CFE-4AAB-A9A5-0A3FC488D6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84" r="2" b="2"/>
          <a:stretch/>
        </p:blipFill>
        <p:spPr bwMode="auto">
          <a:xfrm>
            <a:off x="908304" y="2478024"/>
            <a:ext cx="6009855" cy="369417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7411453" y="2478024"/>
            <a:ext cx="3872243" cy="3694176"/>
          </a:xfrm>
        </p:spPr>
        <p:txBody>
          <a:bodyPr anchor="ctr">
            <a:noAutofit/>
          </a:bodyPr>
          <a:lstStyle/>
          <a:p>
            <a:r>
              <a:rPr lang="nl-NL" sz="2000" dirty="0"/>
              <a:t>LANDBOUW</a:t>
            </a:r>
          </a:p>
          <a:p>
            <a:endParaRPr lang="nl-NL" sz="2000" dirty="0"/>
          </a:p>
          <a:p>
            <a:r>
              <a:rPr lang="nl-NL" sz="2000" dirty="0"/>
              <a:t>INDUSTRIE</a:t>
            </a:r>
          </a:p>
          <a:p>
            <a:endParaRPr lang="nl-NL" sz="2000" dirty="0"/>
          </a:p>
          <a:p>
            <a:r>
              <a:rPr lang="nl-NL" sz="2000" dirty="0"/>
              <a:t>TECHNOLOGIE</a:t>
            </a:r>
          </a:p>
          <a:p>
            <a:endParaRPr lang="nl-NL" sz="2000" dirty="0"/>
          </a:p>
          <a:p>
            <a:r>
              <a:rPr lang="nl-NL" sz="2000" dirty="0"/>
              <a:t>DEFENSIE</a:t>
            </a:r>
          </a:p>
          <a:p>
            <a:endParaRPr lang="nl-NL" sz="2000" dirty="0"/>
          </a:p>
          <a:p>
            <a:pPr>
              <a:buFontTx/>
              <a:buChar char="-"/>
            </a:pPr>
            <a:r>
              <a:rPr lang="nl-NL" sz="2000" dirty="0"/>
              <a:t>SOCIALE RECHTVAARDIGHEID (?)</a:t>
            </a:r>
          </a:p>
          <a:p>
            <a:pPr>
              <a:buFontTx/>
              <a:buChar char="-"/>
            </a:pPr>
            <a:r>
              <a:rPr lang="nl-NL" sz="2000" dirty="0"/>
              <a:t>GELIJKHEID(?)</a:t>
            </a:r>
          </a:p>
        </p:txBody>
      </p:sp>
    </p:spTree>
    <p:extLst>
      <p:ext uri="{BB962C8B-B14F-4D97-AF65-F5344CB8AC3E}">
        <p14:creationId xmlns:p14="http://schemas.microsoft.com/office/powerpoint/2010/main" val="3907698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27048" y="444272"/>
            <a:ext cx="5721484" cy="1325563"/>
          </a:xfrm>
        </p:spPr>
        <p:txBody>
          <a:bodyPr>
            <a:normAutofit/>
          </a:bodyPr>
          <a:lstStyle/>
          <a:p>
            <a:r>
              <a:rPr lang="nl-NL" sz="3400"/>
              <a:t>‘DE RIVIER OVERSTEKEN DOOR DE STENEN TE VOELEN’</a:t>
            </a:r>
          </a:p>
        </p:txBody>
      </p:sp>
      <p:pic>
        <p:nvPicPr>
          <p:cNvPr id="4" name="Picture 2" descr="crossed the river by feeling the stones too. 摸着石头过河">
            <a:hlinkClick r:id="rId2" tooltip="crossed the river by feeling the stones too. 摸着石头过河"/>
          </p:cNvPr>
          <p:cNvPicPr>
            <a:picLocks noChangeAspect="1" noChangeArrowheads="1"/>
          </p:cNvPicPr>
          <p:nvPr/>
        </p:nvPicPr>
        <p:blipFill rotWithShape="1">
          <a:blip r:embed="rId3" cstate="print"/>
          <a:srcRect l="563" r="13014" b="2"/>
          <a:stretch/>
        </p:blipFill>
        <p:spPr bwMode="auto">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5" name="Tijdelijke aanduiding voor inhoud 4"/>
          <p:cNvSpPr>
            <a:spLocks noGrp="1"/>
          </p:cNvSpPr>
          <p:nvPr>
            <p:ph idx="1"/>
          </p:nvPr>
        </p:nvSpPr>
        <p:spPr>
          <a:xfrm>
            <a:off x="5827048" y="1904772"/>
            <a:ext cx="5721484" cy="4351338"/>
          </a:xfrm>
        </p:spPr>
        <p:txBody>
          <a:bodyPr>
            <a:normAutofit/>
          </a:bodyPr>
          <a:lstStyle/>
          <a:p>
            <a:pPr>
              <a:buNone/>
            </a:pPr>
            <a:endParaRPr lang="nl-NL" dirty="0"/>
          </a:p>
          <a:p>
            <a:r>
              <a:rPr lang="nl-NL" dirty="0"/>
              <a:t>EXPERIMENTEN OP </a:t>
            </a:r>
          </a:p>
          <a:p>
            <a:pPr marL="0" indent="0">
              <a:buNone/>
            </a:pPr>
            <a:r>
              <a:rPr lang="nl-NL" dirty="0"/>
              <a:t>   BEPERKTE SCHAAL</a:t>
            </a:r>
          </a:p>
          <a:p>
            <a:r>
              <a:rPr lang="nl-NL" dirty="0"/>
              <a:t>NA SUCCESVOLLE TEST &gt;</a:t>
            </a:r>
          </a:p>
          <a:p>
            <a:r>
              <a:rPr lang="nl-NL" dirty="0"/>
              <a:t>INVOERING</a:t>
            </a:r>
          </a:p>
          <a:p>
            <a:endParaRPr lang="nl-NL" dirty="0"/>
          </a:p>
          <a:p>
            <a:endParaRPr lang="nl-NL" dirty="0"/>
          </a:p>
        </p:txBody>
      </p:sp>
    </p:spTree>
    <p:extLst>
      <p:ext uri="{BB962C8B-B14F-4D97-AF65-F5344CB8AC3E}">
        <p14:creationId xmlns:p14="http://schemas.microsoft.com/office/powerpoint/2010/main" val="3572251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9" name="Rectangle 7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0" name="Rectangle 7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15568" y="548640"/>
            <a:ext cx="10168128" cy="1179576"/>
          </a:xfrm>
        </p:spPr>
        <p:txBody>
          <a:bodyPr>
            <a:normAutofit/>
          </a:bodyPr>
          <a:lstStyle/>
          <a:p>
            <a:r>
              <a:rPr lang="nl-NL" sz="4000" dirty="0"/>
              <a:t>DOEL CCP</a:t>
            </a:r>
          </a:p>
        </p:txBody>
      </p:sp>
      <p:sp>
        <p:nvSpPr>
          <p:cNvPr id="1031" name="Rectangle 7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he Chinese dream is smothered by toxic smog | Financial Times">
            <a:extLst>
              <a:ext uri="{FF2B5EF4-FFF2-40B4-BE49-F238E27FC236}">
                <a16:creationId xmlns:a16="http://schemas.microsoft.com/office/drawing/2014/main" id="{D657B016-5721-4963-9D09-550C9B3FD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591" b="-1"/>
          <a:stretch/>
        </p:blipFill>
        <p:spPr bwMode="auto">
          <a:xfrm>
            <a:off x="908304" y="2478024"/>
            <a:ext cx="6009855" cy="369417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7411453" y="2478024"/>
            <a:ext cx="3872243" cy="3694176"/>
          </a:xfrm>
        </p:spPr>
        <p:txBody>
          <a:bodyPr anchor="ctr">
            <a:normAutofit lnSpcReduction="10000"/>
          </a:bodyPr>
          <a:lstStyle/>
          <a:p>
            <a:pPr>
              <a:buNone/>
            </a:pPr>
            <a:endParaRPr lang="nl-NL" sz="1800" dirty="0"/>
          </a:p>
          <a:p>
            <a:r>
              <a:rPr lang="nl-NL" sz="2000" dirty="0"/>
              <a:t>ECONOMISCHE GROEI</a:t>
            </a:r>
          </a:p>
          <a:p>
            <a:r>
              <a:rPr lang="nl-NL" sz="2000" dirty="0"/>
              <a:t>PRIJS: MILIEU, SOCIALE CONFLICTEN, GROEIENDE WELVAARTSKLOOF, RECHTELOOSHEID, CORRUPTIE</a:t>
            </a:r>
          </a:p>
          <a:p>
            <a:endParaRPr lang="nl-NL" sz="2000" dirty="0"/>
          </a:p>
          <a:p>
            <a:r>
              <a:rPr lang="nl-NL" sz="2000" u="sng" dirty="0"/>
              <a:t>DOEL</a:t>
            </a:r>
            <a:r>
              <a:rPr lang="nl-NL" sz="2000" dirty="0"/>
              <a:t> = MACHT COM. PARTIJ HANDHAVEN</a:t>
            </a:r>
          </a:p>
          <a:p>
            <a:r>
              <a:rPr lang="nl-NL" sz="2000" dirty="0"/>
              <a:t>VOORKOMEN ‘LUAN’ TEN KOSTE VAN ALLES&gt; CHAOS KAN EINDE (COM) DYNASTIE BETEKENEN</a:t>
            </a:r>
          </a:p>
        </p:txBody>
      </p:sp>
    </p:spTree>
    <p:extLst>
      <p:ext uri="{BB962C8B-B14F-4D97-AF65-F5344CB8AC3E}">
        <p14:creationId xmlns:p14="http://schemas.microsoft.com/office/powerpoint/2010/main" val="2439229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0574" y="797029"/>
            <a:ext cx="4977976" cy="1454051"/>
          </a:xfrm>
        </p:spPr>
        <p:txBody>
          <a:bodyPr>
            <a:normAutofit/>
          </a:bodyPr>
          <a:lstStyle/>
          <a:p>
            <a:r>
              <a:rPr lang="nl-NL">
                <a:solidFill>
                  <a:srgbClr val="000000"/>
                </a:solidFill>
              </a:rPr>
              <a:t>PRAGMATISME = DE IDEOLOGIE</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Prijsvraag: Beijing 2008 - Gamersnet.nl">
            <a:extLst>
              <a:ext uri="{FF2B5EF4-FFF2-40B4-BE49-F238E27FC236}">
                <a16:creationId xmlns:a16="http://schemas.microsoft.com/office/drawing/2014/main" id="{D50F3B77-16D3-4A4D-AB40-BC2C2EA71A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349" y="2347089"/>
            <a:ext cx="3661831" cy="218402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1800" dirty="0">
                <a:solidFill>
                  <a:srgbClr val="000000"/>
                </a:solidFill>
              </a:rPr>
              <a:t>“WIJ ZIJN DE COMMUNISTISCHE PARTIJ EN WIJ BEPALEN WAT COMMUNISME BETEKENT.”</a:t>
            </a:r>
          </a:p>
          <a:p>
            <a:r>
              <a:rPr lang="nl-NL" sz="1800" dirty="0">
                <a:solidFill>
                  <a:srgbClr val="000000"/>
                </a:solidFill>
              </a:rPr>
              <a:t>LEGITIMITEIT NIET MEER ONTLEEND AAN REVOLUTIE 1949, NIET AAN VERKIEZINGEN.</a:t>
            </a:r>
          </a:p>
          <a:p>
            <a:r>
              <a:rPr lang="nl-NL" sz="1800" dirty="0">
                <a:solidFill>
                  <a:srgbClr val="000000"/>
                </a:solidFill>
              </a:rPr>
              <a:t>LEGITIMITEIT = GEBASEERD OP </a:t>
            </a:r>
            <a:r>
              <a:rPr lang="nl-NL" sz="1800" u="sng" dirty="0">
                <a:solidFill>
                  <a:srgbClr val="000000"/>
                </a:solidFill>
              </a:rPr>
              <a:t>PRESTATIES</a:t>
            </a:r>
            <a:r>
              <a:rPr lang="nl-NL" sz="1800" dirty="0">
                <a:solidFill>
                  <a:srgbClr val="000000"/>
                </a:solidFill>
              </a:rPr>
              <a:t>. </a:t>
            </a:r>
          </a:p>
          <a:p>
            <a:pPr>
              <a:buFontTx/>
              <a:buChar char="-"/>
            </a:pPr>
            <a:r>
              <a:rPr lang="nl-NL" sz="1800" dirty="0">
                <a:solidFill>
                  <a:srgbClr val="000000"/>
                </a:solidFill>
              </a:rPr>
              <a:t>INTERNATIONALE EVENEMENTEN (OS 2008)</a:t>
            </a:r>
          </a:p>
          <a:p>
            <a:pPr>
              <a:buFontTx/>
              <a:buChar char="-"/>
            </a:pPr>
            <a:r>
              <a:rPr lang="nl-NL" sz="1800" dirty="0">
                <a:solidFill>
                  <a:srgbClr val="000000"/>
                </a:solidFill>
              </a:rPr>
              <a:t>ECONOMISCHE GROEI (STAGNATIE = ONVREDE = OPSTAND = MOGELIJKE VAL COM. DYNASTIE)</a:t>
            </a:r>
          </a:p>
          <a:p>
            <a:r>
              <a:rPr lang="nl-NL" sz="1800" dirty="0">
                <a:solidFill>
                  <a:srgbClr val="000000"/>
                </a:solidFill>
              </a:rPr>
              <a:t>CCP: ALTERNATIEF CCP = </a:t>
            </a:r>
            <a:r>
              <a:rPr lang="nl-NL" sz="1800" u="sng" dirty="0">
                <a:solidFill>
                  <a:srgbClr val="000000"/>
                </a:solidFill>
              </a:rPr>
              <a:t>CHAOS</a:t>
            </a:r>
          </a:p>
          <a:p>
            <a:endParaRPr lang="nl-NL" sz="1400" dirty="0">
              <a:solidFill>
                <a:srgbClr val="000000"/>
              </a:solidFill>
            </a:endParaRPr>
          </a:p>
          <a:p>
            <a:endParaRPr lang="nl-NL" sz="1400" dirty="0">
              <a:solidFill>
                <a:srgbClr val="000000"/>
              </a:solidFill>
            </a:endParaRPr>
          </a:p>
        </p:txBody>
      </p:sp>
    </p:spTree>
    <p:extLst>
      <p:ext uri="{BB962C8B-B14F-4D97-AF65-F5344CB8AC3E}">
        <p14:creationId xmlns:p14="http://schemas.microsoft.com/office/powerpoint/2010/main" val="2671148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Plein van de Hemelse Vrede">
            <a:extLst>
              <a:ext uri="{FF2B5EF4-FFF2-40B4-BE49-F238E27FC236}">
                <a16:creationId xmlns:a16="http://schemas.microsoft.com/office/drawing/2014/main" id="{6431BE2C-5AC5-4575-BD26-1689166B64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34" b="333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80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0A66CF7-9547-4C75-BECD-3046383BCB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16" r="3641"/>
          <a:stretch/>
        </p:blipFill>
        <p:spPr bwMode="auto">
          <a:xfrm>
            <a:off x="838200" y="-3810"/>
            <a:ext cx="992886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2290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7497" y="679731"/>
            <a:ext cx="3124151" cy="3736540"/>
          </a:xfrm>
        </p:spPr>
        <p:txBody>
          <a:bodyPr vert="horz" lIns="91440" tIns="45720" rIns="91440" bIns="45720" rtlCol="0" anchor="b">
            <a:normAutofit/>
          </a:bodyPr>
          <a:lstStyle/>
          <a:p>
            <a:r>
              <a:rPr lang="en-US" sz="3600"/>
              <a:t>LENINIST EXTINCTION: “EINDE GESCHIEDENIS” (?)</a:t>
            </a:r>
          </a:p>
        </p:txBody>
      </p:sp>
      <p:pic>
        <p:nvPicPr>
          <p:cNvPr id="74754" name="Picture 2" descr="http://www.washington.edu/uwpress/covs/CHICRC.jpg">
            <a:hlinkClick r:id="rId2"/>
          </p:cNvPr>
          <p:cNvPicPr>
            <a:picLocks noChangeAspect="1" noChangeArrowheads="1"/>
          </p:cNvPicPr>
          <p:nvPr/>
        </p:nvPicPr>
        <p:blipFill>
          <a:blip r:embed="rId3" cstate="print"/>
          <a:stretch>
            <a:fillRect/>
          </a:stretch>
        </p:blipFill>
        <p:spPr bwMode="auto">
          <a:xfrm>
            <a:off x="4201446" y="972235"/>
            <a:ext cx="3230550" cy="5047735"/>
          </a:xfrm>
          <a:prstGeom prst="rect">
            <a:avLst/>
          </a:prstGeom>
          <a:noFill/>
        </p:spPr>
      </p:pic>
      <p:pic>
        <p:nvPicPr>
          <p:cNvPr id="74756" name="Picture 4" descr="http://d202m5krfqbpi5.cloudfront.net/books/1347775895l/1032240.jpg">
            <a:hlinkClick r:id="rId4"/>
          </p:cNvPr>
          <p:cNvPicPr>
            <a:picLocks noChangeAspect="1" noChangeArrowheads="1"/>
          </p:cNvPicPr>
          <p:nvPr/>
        </p:nvPicPr>
        <p:blipFill>
          <a:blip r:embed="rId5" cstate="print"/>
          <a:stretch>
            <a:fillRect/>
          </a:stretch>
        </p:blipFill>
        <p:spPr bwMode="auto">
          <a:xfrm>
            <a:off x="7819315" y="972235"/>
            <a:ext cx="3369363" cy="5047735"/>
          </a:xfrm>
          <a:prstGeom prst="rect">
            <a:avLst/>
          </a:prstGeom>
          <a:noFill/>
        </p:spPr>
      </p:pic>
    </p:spTree>
    <p:extLst>
      <p:ext uri="{BB962C8B-B14F-4D97-AF65-F5344CB8AC3E}">
        <p14:creationId xmlns:p14="http://schemas.microsoft.com/office/powerpoint/2010/main" val="1316238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br>
            <a:r>
              <a:rPr lang="nl-NL" dirty="0"/>
              <a:t>DE LESSEN VAN TIANANMEN: VOORKOMEN ‘LENINIST EXTINCTION’ / (Verlies Mandaat)</a:t>
            </a:r>
            <a:br>
              <a:rPr lang="nl-NL" dirty="0"/>
            </a:br>
            <a:endParaRPr lang="nl-NL" dirty="0"/>
          </a:p>
        </p:txBody>
      </p:sp>
      <p:sp>
        <p:nvSpPr>
          <p:cNvPr id="3" name="Tijdelijke aanduiding voor inhoud 2"/>
          <p:cNvSpPr>
            <a:spLocks noGrp="1"/>
          </p:cNvSpPr>
          <p:nvPr>
            <p:ph idx="1"/>
          </p:nvPr>
        </p:nvSpPr>
        <p:spPr/>
        <p:txBody>
          <a:bodyPr>
            <a:normAutofit/>
          </a:bodyPr>
          <a:lstStyle/>
          <a:p>
            <a:endParaRPr lang="nl-NL" dirty="0"/>
          </a:p>
          <a:p>
            <a:pPr marL="0" indent="0">
              <a:buNone/>
            </a:pPr>
            <a:endParaRPr lang="nl-NL" dirty="0"/>
          </a:p>
        </p:txBody>
      </p:sp>
      <p:sp>
        <p:nvSpPr>
          <p:cNvPr id="4" name="Rechthoek 3">
            <a:extLst>
              <a:ext uri="{FF2B5EF4-FFF2-40B4-BE49-F238E27FC236}">
                <a16:creationId xmlns:a16="http://schemas.microsoft.com/office/drawing/2014/main" id="{6F566D2C-524D-4AA6-BC53-356812A5100B}"/>
              </a:ext>
            </a:extLst>
          </p:cNvPr>
          <p:cNvSpPr/>
          <p:nvPr/>
        </p:nvSpPr>
        <p:spPr>
          <a:xfrm>
            <a:off x="966355" y="1997839"/>
            <a:ext cx="8177645" cy="3416320"/>
          </a:xfrm>
          <a:prstGeom prst="rect">
            <a:avLst/>
          </a:prstGeom>
        </p:spPr>
        <p:txBody>
          <a:bodyPr wrap="square">
            <a:spAutoFit/>
          </a:bodyPr>
          <a:lstStyle/>
          <a:p>
            <a:pPr marL="342900" indent="-342900">
              <a:buFont typeface="Arial" panose="020B0604020202020204" pitchFamily="34" charset="0"/>
              <a:buChar char="•"/>
            </a:pPr>
            <a:r>
              <a:rPr lang="nl-NL" sz="2400" dirty="0"/>
              <a:t>ECONOMISCHE HERVORMINGEN&gt; VERHOGEN LEVENSSTANDAARD&gt; CONSUMPTIEGOEDEREN</a:t>
            </a:r>
          </a:p>
          <a:p>
            <a:endParaRPr lang="nl-NL" sz="2400" dirty="0"/>
          </a:p>
          <a:p>
            <a:pPr>
              <a:buNone/>
            </a:pPr>
            <a:endParaRPr lang="nl-NL" sz="2400" dirty="0"/>
          </a:p>
          <a:p>
            <a:pPr marL="342900" indent="-342900">
              <a:buFont typeface="Arial" panose="020B0604020202020204" pitchFamily="34" charset="0"/>
              <a:buChar char="•"/>
            </a:pPr>
            <a:r>
              <a:rPr lang="nl-NL" sz="2400" dirty="0"/>
              <a:t>PATRIOTTISCHE EDUCATIE: CCP ALS ANTI-IMPERIALISTISCHE KRACHT</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FLEXIBELE(R)  OMGANG MET PROTEST / VERFIJNDE REPRESSIE</a:t>
            </a:r>
            <a:endParaRPr lang="nl-NL" dirty="0"/>
          </a:p>
        </p:txBody>
      </p:sp>
    </p:spTree>
    <p:extLst>
      <p:ext uri="{BB962C8B-B14F-4D97-AF65-F5344CB8AC3E}">
        <p14:creationId xmlns:p14="http://schemas.microsoft.com/office/powerpoint/2010/main" val="1987361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5763497-77B4-4F20-8568-989F86B184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0600" y="1650591"/>
            <a:ext cx="10134600" cy="349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89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sz="4200" kern="1200">
                <a:solidFill>
                  <a:schemeClr val="tx1"/>
                </a:solidFill>
                <a:latin typeface="+mj-lt"/>
                <a:ea typeface="+mj-ea"/>
                <a:cs typeface="+mj-cs"/>
              </a:rPr>
              <a:t>‘AUTORITAIR MERCANTILISME’ (L.SUMMERS)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4294967295"/>
          </p:nvPr>
        </p:nvSpPr>
        <p:spPr>
          <a:xfrm>
            <a:off x="838200" y="1929384"/>
            <a:ext cx="10515600" cy="4251960"/>
          </a:xfrm>
        </p:spPr>
        <p:txBody>
          <a:bodyPr vert="horz" lIns="91440" tIns="45720" rIns="91440" bIns="45720" rtlCol="0">
            <a:normAutofit/>
          </a:bodyPr>
          <a:lstStyle/>
          <a:p>
            <a:endParaRPr lang="en-US" sz="2200"/>
          </a:p>
          <a:p>
            <a:r>
              <a:rPr lang="en-US" sz="2200"/>
              <a:t>ANTI-DEMOCRATISCH</a:t>
            </a:r>
          </a:p>
          <a:p>
            <a:endParaRPr lang="en-US" sz="2200"/>
          </a:p>
          <a:p>
            <a:r>
              <a:rPr lang="en-US" sz="2200"/>
              <a:t>ECONOMISCH KAPITALISTISCH</a:t>
            </a:r>
          </a:p>
          <a:p>
            <a:endParaRPr lang="en-US" sz="2200"/>
          </a:p>
          <a:p>
            <a:r>
              <a:rPr lang="en-US" sz="2200"/>
              <a:t>IDEOLOGISCH NATIONALISTISCH</a:t>
            </a:r>
          </a:p>
        </p:txBody>
      </p:sp>
    </p:spTree>
    <p:extLst>
      <p:ext uri="{BB962C8B-B14F-4D97-AF65-F5344CB8AC3E}">
        <p14:creationId xmlns:p14="http://schemas.microsoft.com/office/powerpoint/2010/main" val="1096900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365125"/>
            <a:ext cx="10515600" cy="1325563"/>
          </a:xfrm>
        </p:spPr>
        <p:txBody>
          <a:bodyPr>
            <a:normAutofit/>
          </a:bodyPr>
          <a:lstStyle/>
          <a:p>
            <a:r>
              <a:rPr lang="nl-NL" sz="5400"/>
              <a:t>TU WEIMING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838200" y="1929384"/>
            <a:ext cx="10515600" cy="4251960"/>
          </a:xfrm>
        </p:spPr>
        <p:txBody>
          <a:bodyPr>
            <a:normAutofit/>
          </a:bodyPr>
          <a:lstStyle/>
          <a:p>
            <a:r>
              <a:rPr lang="nl-NL" sz="2200"/>
              <a:t>CHINA = SLAGVELD VAN DRIE ISMES</a:t>
            </a:r>
          </a:p>
          <a:p>
            <a:r>
              <a:rPr lang="nl-NL" sz="2200"/>
              <a:t>SOCIALISME, LIBERALISME, CONFUSIANISME</a:t>
            </a:r>
          </a:p>
          <a:p>
            <a:endParaRPr lang="nl-NL" sz="2200"/>
          </a:p>
          <a:p>
            <a:r>
              <a:rPr lang="nl-NL" sz="2200"/>
              <a:t>UITEINDELIJK: </a:t>
            </a:r>
            <a:r>
              <a:rPr lang="nl-NL" sz="2200" u="sng"/>
              <a:t>CONFUSIANISME</a:t>
            </a:r>
          </a:p>
          <a:p>
            <a:r>
              <a:rPr lang="nl-NL" sz="2200"/>
              <a:t>NIET DEMOCRATISCH VOORUITGANGSIDEAAL, MAAR HEROPLEVING EIGEN BESCHAVING </a:t>
            </a:r>
          </a:p>
          <a:p>
            <a:pPr marL="0" indent="0">
              <a:buNone/>
            </a:pPr>
            <a:r>
              <a:rPr lang="nl-NL" sz="2200"/>
              <a:t>   ( HUNTINGTON)</a:t>
            </a:r>
          </a:p>
        </p:txBody>
      </p:sp>
    </p:spTree>
    <p:extLst>
      <p:ext uri="{BB962C8B-B14F-4D97-AF65-F5344CB8AC3E}">
        <p14:creationId xmlns:p14="http://schemas.microsoft.com/office/powerpoint/2010/main" val="92802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pätestens heute weiß man, dass Mao am 1. Oktober 1949 mehr verkündete, als nur eine Kabinettsliste: Er rief vor 70 Jahren die Volksrepublik China aus.">
            <a:extLst>
              <a:ext uri="{FF2B5EF4-FFF2-40B4-BE49-F238E27FC236}">
                <a16:creationId xmlns:a16="http://schemas.microsoft.com/office/drawing/2014/main" id="{6D73AD06-9B52-45F2-BFB5-D15BF44884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30"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10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sz="3700">
                <a:solidFill>
                  <a:srgbClr val="000000"/>
                </a:solidFill>
              </a:rPr>
              <a:t>CHINESE COM. PARTIJ ALS NIEUWE DYNASTIE?</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a:extLst>
              <a:ext uri="{FF2B5EF4-FFF2-40B4-BE49-F238E27FC236}">
                <a16:creationId xmlns:a16="http://schemas.microsoft.com/office/drawing/2014/main" id="{8F1EE599-0443-4DD9-AA6E-ABF3C121E180}"/>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5250" r="2" b="1625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090574" y="2421682"/>
            <a:ext cx="4977578" cy="3639289"/>
          </a:xfrm>
        </p:spPr>
        <p:txBody>
          <a:bodyPr anchor="ctr">
            <a:normAutofit/>
          </a:bodyPr>
          <a:lstStyle/>
          <a:p>
            <a:pPr marL="0" indent="0">
              <a:buNone/>
            </a:pPr>
            <a:endParaRPr lang="nl-NL" sz="2000" dirty="0">
              <a:solidFill>
                <a:srgbClr val="000000"/>
              </a:solidFill>
            </a:endParaRPr>
          </a:p>
          <a:p>
            <a:r>
              <a:rPr lang="nl-NL" dirty="0">
                <a:solidFill>
                  <a:srgbClr val="000000"/>
                </a:solidFill>
              </a:rPr>
              <a:t>HARRISON SALISBURY: ‘</a:t>
            </a:r>
            <a:r>
              <a:rPr lang="nl-NL" u="sng" dirty="0">
                <a:solidFill>
                  <a:srgbClr val="000000"/>
                </a:solidFill>
              </a:rPr>
              <a:t>NEW EMPERORS</a:t>
            </a:r>
            <a:r>
              <a:rPr lang="nl-NL" dirty="0">
                <a:solidFill>
                  <a:srgbClr val="000000"/>
                </a:solidFill>
              </a:rPr>
              <a:t>: CHINA IN THE ERA OF MAO AND DENG’.</a:t>
            </a:r>
          </a:p>
          <a:p>
            <a:r>
              <a:rPr lang="nl-NL" dirty="0">
                <a:solidFill>
                  <a:srgbClr val="000000"/>
                </a:solidFill>
              </a:rPr>
              <a:t>1911 / 1949: NIEUWE DYNASTIEKE CYCLUS (?)</a:t>
            </a:r>
          </a:p>
          <a:p>
            <a:r>
              <a:rPr lang="nl-NL" dirty="0">
                <a:solidFill>
                  <a:srgbClr val="000000"/>
                </a:solidFill>
              </a:rPr>
              <a:t>1949 / …??</a:t>
            </a:r>
          </a:p>
          <a:p>
            <a:pPr>
              <a:buNone/>
            </a:pPr>
            <a:endParaRPr lang="nl-NL" sz="2000" dirty="0">
              <a:solidFill>
                <a:srgbClr val="000000"/>
              </a:solidFill>
            </a:endParaRPr>
          </a:p>
        </p:txBody>
      </p:sp>
    </p:spTree>
    <p:extLst>
      <p:ext uri="{BB962C8B-B14F-4D97-AF65-F5344CB8AC3E}">
        <p14:creationId xmlns:p14="http://schemas.microsoft.com/office/powerpoint/2010/main" val="1475892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19CD9-77E3-41CF-992F-BCCCEF58AED2}"/>
              </a:ext>
            </a:extLst>
          </p:cNvPr>
          <p:cNvSpPr>
            <a:spLocks noGrp="1"/>
          </p:cNvSpPr>
          <p:nvPr>
            <p:ph type="title"/>
          </p:nvPr>
        </p:nvSpPr>
        <p:spPr/>
        <p:txBody>
          <a:bodyPr/>
          <a:lstStyle/>
          <a:p>
            <a:r>
              <a:rPr lang="nl-NL" dirty="0"/>
              <a:t>Ter Haar, p. 540</a:t>
            </a:r>
          </a:p>
        </p:txBody>
      </p:sp>
      <p:sp>
        <p:nvSpPr>
          <p:cNvPr id="3" name="Tijdelijke aanduiding voor inhoud 2">
            <a:extLst>
              <a:ext uri="{FF2B5EF4-FFF2-40B4-BE49-F238E27FC236}">
                <a16:creationId xmlns:a16="http://schemas.microsoft.com/office/drawing/2014/main" id="{31FD3A3A-96BF-47F4-B463-45104259876E}"/>
              </a:ext>
            </a:extLst>
          </p:cNvPr>
          <p:cNvSpPr>
            <a:spLocks noGrp="1"/>
          </p:cNvSpPr>
          <p:nvPr>
            <p:ph idx="1"/>
          </p:nvPr>
        </p:nvSpPr>
        <p:spPr/>
        <p:txBody>
          <a:bodyPr/>
          <a:lstStyle/>
          <a:p>
            <a:r>
              <a:rPr lang="nl-NL" dirty="0"/>
              <a:t>Communistische revolutie</a:t>
            </a:r>
          </a:p>
          <a:p>
            <a:endParaRPr lang="nl-NL" dirty="0"/>
          </a:p>
          <a:p>
            <a:r>
              <a:rPr lang="nl-NL" dirty="0"/>
              <a:t>Nationalistische revolutie (tegen westers imperialisme)</a:t>
            </a:r>
          </a:p>
          <a:p>
            <a:endParaRPr lang="nl-NL" dirty="0"/>
          </a:p>
          <a:p>
            <a:r>
              <a:rPr lang="nl-NL" dirty="0"/>
              <a:t>Reactie op modernisering / globalisering</a:t>
            </a:r>
          </a:p>
        </p:txBody>
      </p:sp>
    </p:spTree>
    <p:extLst>
      <p:ext uri="{BB962C8B-B14F-4D97-AF65-F5344CB8AC3E}">
        <p14:creationId xmlns:p14="http://schemas.microsoft.com/office/powerpoint/2010/main" val="406211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188640"/>
            <a:ext cx="8229600" cy="1143000"/>
          </a:xfrm>
        </p:spPr>
        <p:txBody>
          <a:bodyPr>
            <a:normAutofit fontScale="90000"/>
          </a:bodyPr>
          <a:lstStyle/>
          <a:p>
            <a:r>
              <a:rPr lang="nl-NL" dirty="0"/>
              <a:t>MAO’S COMMU-</a:t>
            </a:r>
            <a:br>
              <a:rPr lang="nl-NL" dirty="0"/>
            </a:br>
            <a:r>
              <a:rPr lang="nl-NL" dirty="0"/>
              <a:t>NISME</a:t>
            </a:r>
          </a:p>
        </p:txBody>
      </p:sp>
      <p:sp>
        <p:nvSpPr>
          <p:cNvPr id="3" name="Tijdelijke aanduiding voor inhoud 2"/>
          <p:cNvSpPr>
            <a:spLocks noGrp="1"/>
          </p:cNvSpPr>
          <p:nvPr>
            <p:ph idx="1"/>
          </p:nvPr>
        </p:nvSpPr>
        <p:spPr/>
        <p:txBody>
          <a:bodyPr>
            <a:normAutofit/>
          </a:bodyPr>
          <a:lstStyle/>
          <a:p>
            <a:r>
              <a:rPr lang="nl-NL" dirty="0"/>
              <a:t>NIET ORTHODOX MARXISTISCH</a:t>
            </a:r>
          </a:p>
          <a:p>
            <a:r>
              <a:rPr lang="nl-NL" dirty="0"/>
              <a:t>VAN ARBEIDERS NAAR </a:t>
            </a:r>
            <a:r>
              <a:rPr lang="nl-NL" u="sng" dirty="0"/>
              <a:t>BOEREN</a:t>
            </a:r>
          </a:p>
          <a:p>
            <a:r>
              <a:rPr lang="nl-NL" dirty="0"/>
              <a:t>SOCIALE REVOLUTIE = AGRARISCHE REVOLUTIE</a:t>
            </a:r>
          </a:p>
          <a:p>
            <a:pPr marL="0" indent="0">
              <a:buNone/>
            </a:pPr>
            <a:endParaRPr lang="nl-NL" dirty="0"/>
          </a:p>
          <a:p>
            <a:r>
              <a:rPr lang="nl-NL" dirty="0"/>
              <a:t>BOEREN ZIEN COMMMUNISTEN ALS LEIDERS VERZET TEGEN ‘KEIZER’ TKS DIE HEMELS MANDAAT VERLOREN HEEFT</a:t>
            </a:r>
          </a:p>
          <a:p>
            <a:r>
              <a:rPr lang="nl-NL" dirty="0"/>
              <a:t>COM = VERZET TEGEN UITBUITING, ONDERDRUKKING, WILLEKEUR, BUITENLANDERS</a:t>
            </a:r>
          </a:p>
          <a:p>
            <a:r>
              <a:rPr lang="nl-NL" dirty="0"/>
              <a:t>MAOISME = NATIONALISME MET COM. LAAGJE (?)</a:t>
            </a:r>
          </a:p>
          <a:p>
            <a:endParaRPr lang="nl-NL" dirty="0"/>
          </a:p>
        </p:txBody>
      </p:sp>
      <p:pic>
        <p:nvPicPr>
          <p:cNvPr id="1028" name="Picture 4" descr="http://images.uncyc.org/nl/thumb/0/0d/Maooa.png/300px-Maooa.png">
            <a:hlinkClick r:id="rId2"/>
          </p:cNvPr>
          <p:cNvPicPr>
            <a:picLocks noChangeAspect="1" noChangeArrowheads="1"/>
          </p:cNvPicPr>
          <p:nvPr/>
        </p:nvPicPr>
        <p:blipFill>
          <a:blip r:embed="rId3" cstate="print"/>
          <a:srcRect/>
          <a:stretch>
            <a:fillRect/>
          </a:stretch>
        </p:blipFill>
        <p:spPr bwMode="auto">
          <a:xfrm>
            <a:off x="8012784" y="325572"/>
            <a:ext cx="3902696" cy="3103428"/>
          </a:xfrm>
          <a:prstGeom prst="rect">
            <a:avLst/>
          </a:prstGeom>
          <a:noFill/>
        </p:spPr>
      </p:pic>
    </p:spTree>
    <p:extLst>
      <p:ext uri="{BB962C8B-B14F-4D97-AF65-F5344CB8AC3E}">
        <p14:creationId xmlns:p14="http://schemas.microsoft.com/office/powerpoint/2010/main" val="147318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52FFD18-DA38-43B0-8E70-1CD3D4D70A4F}"/>
              </a:ext>
            </a:extLst>
          </p:cNvPr>
          <p:cNvSpPr>
            <a:spLocks noGrp="1"/>
          </p:cNvSpPr>
          <p:nvPr>
            <p:ph type="title"/>
          </p:nvPr>
        </p:nvSpPr>
        <p:spPr/>
        <p:txBody>
          <a:bodyPr/>
          <a:lstStyle/>
          <a:p>
            <a:r>
              <a:rPr lang="nl-NL" dirty="0"/>
              <a:t>Chinees Communisme (p. 540)</a:t>
            </a:r>
          </a:p>
        </p:txBody>
      </p:sp>
      <p:sp>
        <p:nvSpPr>
          <p:cNvPr id="5" name="Tijdelijke aanduiding voor inhoud 4">
            <a:extLst>
              <a:ext uri="{FF2B5EF4-FFF2-40B4-BE49-F238E27FC236}">
                <a16:creationId xmlns:a16="http://schemas.microsoft.com/office/drawing/2014/main" id="{0380908D-164B-44F0-B4A0-3331A1B9BABF}"/>
              </a:ext>
            </a:extLst>
          </p:cNvPr>
          <p:cNvSpPr>
            <a:spLocks noGrp="1"/>
          </p:cNvSpPr>
          <p:nvPr>
            <p:ph idx="1"/>
          </p:nvPr>
        </p:nvSpPr>
        <p:spPr/>
        <p:txBody>
          <a:bodyPr>
            <a:normAutofit fontScale="92500" lnSpcReduction="10000"/>
          </a:bodyPr>
          <a:lstStyle/>
          <a:p>
            <a:r>
              <a:rPr lang="nl-NL" dirty="0"/>
              <a:t>Chinese versie van Leninisme</a:t>
            </a:r>
          </a:p>
          <a:p>
            <a:r>
              <a:rPr lang="nl-NL" dirty="0"/>
              <a:t>CCP + staatsapparaat</a:t>
            </a:r>
          </a:p>
          <a:p>
            <a:r>
              <a:rPr lang="nl-NL" dirty="0"/>
              <a:t>Verwerping van eeuwen Chinese ontwikkeling</a:t>
            </a:r>
          </a:p>
          <a:p>
            <a:r>
              <a:rPr lang="nl-NL" dirty="0"/>
              <a:t>Plan en rantsoeneconomie</a:t>
            </a:r>
          </a:p>
          <a:p>
            <a:r>
              <a:rPr lang="nl-NL" dirty="0"/>
              <a:t>Politieke terreur </a:t>
            </a:r>
          </a:p>
          <a:p>
            <a:r>
              <a:rPr lang="nl-NL" dirty="0"/>
              <a:t>Autarkie &gt; economische krimp</a:t>
            </a:r>
          </a:p>
          <a:p>
            <a:r>
              <a:rPr lang="nl-NL" dirty="0"/>
              <a:t>Ideologisch gemotiveerd &gt; revolutionair? / conservatief&gt; tegen geldeconomie en globalisering</a:t>
            </a:r>
          </a:p>
          <a:p>
            <a:r>
              <a:rPr lang="nl-NL" dirty="0"/>
              <a:t>Landhervormingen / campagnes tegen lokale elites. </a:t>
            </a:r>
          </a:p>
          <a:p>
            <a:r>
              <a:rPr lang="nl-NL"/>
              <a:t>Intensieve </a:t>
            </a:r>
            <a:r>
              <a:rPr lang="nl-NL" dirty="0"/>
              <a:t>massacampagnes</a:t>
            </a:r>
          </a:p>
        </p:txBody>
      </p:sp>
    </p:spTree>
    <p:extLst>
      <p:ext uri="{BB962C8B-B14F-4D97-AF65-F5344CB8AC3E}">
        <p14:creationId xmlns:p14="http://schemas.microsoft.com/office/powerpoint/2010/main" val="215265039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1451</Words>
  <Application>Microsoft Office PowerPoint</Application>
  <PresentationFormat>Breedbeeld</PresentationFormat>
  <Paragraphs>272</Paragraphs>
  <Slides>44</Slides>
  <Notes>23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44</vt:i4>
      </vt:variant>
    </vt:vector>
  </HeadingPairs>
  <TitlesOfParts>
    <vt:vector size="48" baseType="lpstr">
      <vt:lpstr>Arial</vt:lpstr>
      <vt:lpstr>Calibri</vt:lpstr>
      <vt:lpstr>Calibri Light</vt:lpstr>
      <vt:lpstr>Kantoorthema</vt:lpstr>
      <vt:lpstr>Mini-college 4:</vt:lpstr>
      <vt:lpstr>Centrale vraag</vt:lpstr>
      <vt:lpstr>PowerPoint-presentatie</vt:lpstr>
      <vt:lpstr>PowerPoint-presentatie</vt:lpstr>
      <vt:lpstr>PowerPoint-presentatie</vt:lpstr>
      <vt:lpstr>CHINESE COM. PARTIJ ALS NIEUWE DYNASTIE?</vt:lpstr>
      <vt:lpstr>Ter Haar, p. 540</vt:lpstr>
      <vt:lpstr>MAO’S COMMU- NISME</vt:lpstr>
      <vt:lpstr>Chinees Communisme (p. 540)</vt:lpstr>
      <vt:lpstr>‘DE APENKONING’</vt:lpstr>
      <vt:lpstr>Breuk (discontinuïteit)</vt:lpstr>
      <vt:lpstr>En toch …</vt:lpstr>
      <vt:lpstr>Maoïstisch China</vt:lpstr>
      <vt:lpstr>MASSACAMPAGNES</vt:lpstr>
      <vt:lpstr>GOUDEN JAREN?</vt:lpstr>
      <vt:lpstr>"The life of the peasants is good after Land Reform" (1951). </vt:lpstr>
      <vt:lpstr>‘Volksterreur’</vt:lpstr>
      <vt:lpstr>GROTE SPRONG VOORWAARTS</vt:lpstr>
      <vt:lpstr>Mobilize the whole population, to make sure that steel is doubled!</vt:lpstr>
      <vt:lpstr>PowerPoint-presentatie</vt:lpstr>
      <vt:lpstr>GCR: VERNIETIG DE 4 ‘OUDEN’</vt:lpstr>
      <vt:lpstr>GCR</vt:lpstr>
      <vt:lpstr>NA DE GCR</vt:lpstr>
      <vt:lpstr>MAO ’70% GOED, 30% FOUT’</vt:lpstr>
      <vt:lpstr>BALANS</vt:lpstr>
      <vt:lpstr>PowerPoint-presentatie</vt:lpstr>
      <vt:lpstr>PowerPoint-presentatie</vt:lpstr>
      <vt:lpstr>DENG XIAOPING</vt:lpstr>
      <vt:lpstr>MAO-DENG</vt:lpstr>
      <vt:lpstr>"We should do more and engage less in empty talk -</vt:lpstr>
      <vt:lpstr>‘DE  BERGEN ZIJN HOOG, DE KEIZER IS VER.’ </vt:lpstr>
      <vt:lpstr>‘HEMELS MANDAAT NIEUWE STIJL’</vt:lpstr>
      <vt:lpstr>DENG XIAOPING: ‘SOCIALISME MET CHINESE KENMERKEN’</vt:lpstr>
      <vt:lpstr>“DE KAT VAN  DENG”</vt:lpstr>
      <vt:lpstr>VIER MODERNISERINGEN</vt:lpstr>
      <vt:lpstr>‘DE RIVIER OVERSTEKEN DOOR DE STENEN TE VOELEN’</vt:lpstr>
      <vt:lpstr>DOEL CCP</vt:lpstr>
      <vt:lpstr>PRAGMATISME = DE IDEOLOGIE</vt:lpstr>
      <vt:lpstr>PowerPoint-presentatie</vt:lpstr>
      <vt:lpstr>LENINIST EXTINCTION: “EINDE GESCHIEDENIS” (?)</vt:lpstr>
      <vt:lpstr> DE LESSEN VAN TIANANMEN: VOORKOMEN ‘LENINIST EXTINCTION’ / (Verlies Mandaat) </vt:lpstr>
      <vt:lpstr>PowerPoint-presentatie</vt:lpstr>
      <vt:lpstr>‘AUTORITAIR MERCANTILISME’ (L.SUMMERS)</vt:lpstr>
      <vt:lpstr>TU WEIMING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Mini-college 4:</dc:title>
  <dc:creator>Zon Theo van</dc:creator>
  <cp:lastModifiedBy>Niels Reessink</cp:lastModifiedBy>
  <cp:revision>44</cp:revision>
  <dcterms:created xsi:type="dcterms:W3CDTF">2020-06-07T14:57:42Z</dcterms:created>
  <dcterms:modified xsi:type="dcterms:W3CDTF">2022-04-12T17:02:51Z</dcterms:modified>
</cp:coreProperties>
</file>