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514" r:id="rId3"/>
    <p:sldId id="518" r:id="rId4"/>
    <p:sldId id="266" r:id="rId5"/>
    <p:sldId id="472" r:id="rId6"/>
    <p:sldId id="519" r:id="rId7"/>
    <p:sldId id="422" r:id="rId8"/>
    <p:sldId id="509" r:id="rId9"/>
    <p:sldId id="466" r:id="rId10"/>
    <p:sldId id="467" r:id="rId11"/>
    <p:sldId id="515" r:id="rId12"/>
    <p:sldId id="426" r:id="rId13"/>
    <p:sldId id="507" r:id="rId14"/>
    <p:sldId id="512" r:id="rId15"/>
    <p:sldId id="486" r:id="rId16"/>
    <p:sldId id="474" r:id="rId17"/>
    <p:sldId id="485" r:id="rId18"/>
    <p:sldId id="513" r:id="rId19"/>
    <p:sldId id="427" r:id="rId20"/>
    <p:sldId id="508" r:id="rId21"/>
    <p:sldId id="258" r:id="rId22"/>
    <p:sldId id="265" r:id="rId23"/>
    <p:sldId id="517" r:id="rId24"/>
    <p:sldId id="479" r:id="rId25"/>
    <p:sldId id="286" r:id="rId26"/>
    <p:sldId id="289" r:id="rId27"/>
    <p:sldId id="282" r:id="rId28"/>
    <p:sldId id="283" r:id="rId29"/>
    <p:sldId id="285" r:id="rId30"/>
    <p:sldId id="259" r:id="rId31"/>
    <p:sldId id="276" r:id="rId32"/>
    <p:sldId id="290" r:id="rId33"/>
    <p:sldId id="291" r:id="rId34"/>
    <p:sldId id="510" r:id="rId35"/>
    <p:sldId id="264" r:id="rId36"/>
    <p:sldId id="511" r:id="rId37"/>
    <p:sldId id="452" r:id="rId38"/>
    <p:sldId id="453" r:id="rId39"/>
    <p:sldId id="461" r:id="rId40"/>
    <p:sldId id="269" r:id="rId41"/>
    <p:sldId id="476"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o van Zon" initials="TvZ" lastIdx="2" clrIdx="0">
    <p:extLst>
      <p:ext uri="{19B8F6BF-5375-455C-9EA6-DF929625EA0E}">
        <p15:presenceInfo xmlns:p15="http://schemas.microsoft.com/office/powerpoint/2012/main" userId="S::Theo.vanZon@han.nl::5db74d96-9c76-4d36-a688-56fdaa9182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61D58-23E8-45E1-A9BD-0154A19D94B8}" type="datetimeFigureOut">
              <a:rPr lang="nl-NL" smtClean="0"/>
              <a:t>22-9-2021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1390A-C667-4E03-BB6B-3FA60C62FD76}" type="slidenum">
              <a:rPr lang="nl-NL" smtClean="0"/>
              <a:t>‹nr.›</a:t>
            </a:fld>
            <a:endParaRPr lang="nl-NL"/>
          </a:p>
        </p:txBody>
      </p:sp>
    </p:spTree>
    <p:extLst>
      <p:ext uri="{BB962C8B-B14F-4D97-AF65-F5344CB8AC3E}">
        <p14:creationId xmlns:p14="http://schemas.microsoft.com/office/powerpoint/2010/main" val="160912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rc.nl/nieuws/2020/05/28/hou-toch-op-met-dat-racistische-sleetse-en-fictieve-beeld-van-azie-a400115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https://journa.com/jan-van-der-putten</a:t>
            </a:r>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1</a:t>
            </a:fld>
            <a:endParaRPr lang="nl-NL"/>
          </a:p>
        </p:txBody>
      </p:sp>
    </p:spTree>
    <p:extLst>
      <p:ext uri="{BB962C8B-B14F-4D97-AF65-F5344CB8AC3E}">
        <p14:creationId xmlns:p14="http://schemas.microsoft.com/office/powerpoint/2010/main" val="291426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https://www.thechinaagenda.com/has-china-won-by-kishore-mahbubani-published-march-2020/</a:t>
            </a:r>
          </a:p>
        </p:txBody>
      </p:sp>
      <p:sp>
        <p:nvSpPr>
          <p:cNvPr id="4" name="Tijdelijke aanduiding voor dianummer 3"/>
          <p:cNvSpPr>
            <a:spLocks noGrp="1"/>
          </p:cNvSpPr>
          <p:nvPr>
            <p:ph type="sldNum" sz="quarter" idx="5"/>
          </p:nvPr>
        </p:nvSpPr>
        <p:spPr/>
        <p:txBody>
          <a:bodyPr/>
          <a:lstStyle/>
          <a:p>
            <a:fld id="{14A1390A-C667-4E03-BB6B-3FA60C62FD76}" type="slidenum">
              <a:rPr lang="nl-NL" smtClean="0"/>
              <a:t>20</a:t>
            </a:fld>
            <a:endParaRPr lang="nl-NL"/>
          </a:p>
        </p:txBody>
      </p:sp>
    </p:spTree>
    <p:extLst>
      <p:ext uri="{BB962C8B-B14F-4D97-AF65-F5344CB8AC3E}">
        <p14:creationId xmlns:p14="http://schemas.microsoft.com/office/powerpoint/2010/main" val="1401281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KISHORE MAHBUBANI IN DE GROENE AMSTERDAMMER 15.10.2020</a:t>
            </a:r>
          </a:p>
          <a:p>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21</a:t>
            </a:fld>
            <a:endParaRPr lang="nl-NL"/>
          </a:p>
        </p:txBody>
      </p:sp>
    </p:spTree>
    <p:extLst>
      <p:ext uri="{BB962C8B-B14F-4D97-AF65-F5344CB8AC3E}">
        <p14:creationId xmlns:p14="http://schemas.microsoft.com/office/powerpoint/2010/main" val="2630078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Mahbubani, p.160</a:t>
            </a:r>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22</a:t>
            </a:fld>
            <a:endParaRPr lang="nl-NL"/>
          </a:p>
        </p:txBody>
      </p:sp>
    </p:spTree>
    <p:extLst>
      <p:ext uri="{BB962C8B-B14F-4D97-AF65-F5344CB8AC3E}">
        <p14:creationId xmlns:p14="http://schemas.microsoft.com/office/powerpoint/2010/main" val="636759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solidFill>
                  <a:srgbClr val="000000"/>
                </a:solidFill>
              </a:rPr>
              <a:t>“WIJ ZIJN DE COMMUNISTISCHE PARTIJ EN WIJ BEPALEN WAT COMMUNISME BETEKENT.”</a:t>
            </a:r>
          </a:p>
          <a:p>
            <a:endParaRPr lang="nl-NL"/>
          </a:p>
        </p:txBody>
      </p:sp>
      <p:sp>
        <p:nvSpPr>
          <p:cNvPr id="4" name="Tijdelijke aanduiding voor dianummer 3"/>
          <p:cNvSpPr>
            <a:spLocks noGrp="1"/>
          </p:cNvSpPr>
          <p:nvPr>
            <p:ph type="sldNum" sz="quarter" idx="5"/>
          </p:nvPr>
        </p:nvSpPr>
        <p:spPr/>
        <p:txBody>
          <a:bodyPr/>
          <a:lstStyle/>
          <a:p>
            <a:fld id="{14A1390A-C667-4E03-BB6B-3FA60C62FD76}" type="slidenum">
              <a:rPr lang="nl-NL" smtClean="0"/>
              <a:t>23</a:t>
            </a:fld>
            <a:endParaRPr lang="nl-NL"/>
          </a:p>
        </p:txBody>
      </p:sp>
    </p:spTree>
    <p:extLst>
      <p:ext uri="{BB962C8B-B14F-4D97-AF65-F5344CB8AC3E}">
        <p14:creationId xmlns:p14="http://schemas.microsoft.com/office/powerpoint/2010/main" val="2290963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1" kern="1200" dirty="0">
                <a:solidFill>
                  <a:schemeClr val="tx1"/>
                </a:solidFill>
                <a:effectLst/>
                <a:latin typeface="+mn-lt"/>
                <a:ea typeface="+mn-ea"/>
                <a:cs typeface="+mn-cs"/>
              </a:rPr>
              <a:t>Mrs. </a:t>
            </a:r>
            <a:r>
              <a:rPr lang="en-US" sz="1200" b="0" i="1" kern="1200" dirty="0" err="1">
                <a:solidFill>
                  <a:schemeClr val="tx1"/>
                </a:solidFill>
                <a:effectLst/>
                <a:latin typeface="+mn-lt"/>
                <a:ea typeface="+mn-ea"/>
                <a:cs typeface="+mn-cs"/>
              </a:rPr>
              <a:t>Xuefei</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Knoester</a:t>
            </a:r>
            <a:r>
              <a:rPr lang="en-US" sz="1200" b="0" i="1" kern="1200" dirty="0">
                <a:solidFill>
                  <a:schemeClr val="tx1"/>
                </a:solidFill>
                <a:effectLst/>
                <a:latin typeface="+mn-lt"/>
                <a:ea typeface="+mn-ea"/>
                <a:cs typeface="+mn-cs"/>
              </a:rPr>
              <a:t>-Cao, Director of GCI, was hosting </a:t>
            </a:r>
            <a:r>
              <a:rPr lang="en-US" sz="1200" b="0" i="1" kern="1200">
                <a:solidFill>
                  <a:schemeClr val="tx1"/>
                </a:solidFill>
                <a:effectLst/>
                <a:latin typeface="+mn-lt"/>
                <a:ea typeface="+mn-ea"/>
                <a:cs typeface="+mn-cs"/>
              </a:rPr>
              <a:t>the celebration. </a:t>
            </a:r>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24</a:t>
            </a:fld>
            <a:endParaRPr lang="nl-NL"/>
          </a:p>
        </p:txBody>
      </p:sp>
    </p:spTree>
    <p:extLst>
      <p:ext uri="{BB962C8B-B14F-4D97-AF65-F5344CB8AC3E}">
        <p14:creationId xmlns:p14="http://schemas.microsoft.com/office/powerpoint/2010/main" val="418562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https://pure.uva.nl/ws/files/2090599/122741_thesis.pdf p. 93</a:t>
            </a:r>
          </a:p>
          <a:p>
            <a:r>
              <a:rPr lang="nl-NL"/>
              <a:t>https://www.youtube.com/watch?v=JsDY1Ha83M8</a:t>
            </a:r>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25</a:t>
            </a:fld>
            <a:endParaRPr lang="nl-NL"/>
          </a:p>
        </p:txBody>
      </p:sp>
    </p:spTree>
    <p:extLst>
      <p:ext uri="{BB962C8B-B14F-4D97-AF65-F5344CB8AC3E}">
        <p14:creationId xmlns:p14="http://schemas.microsoft.com/office/powerpoint/2010/main" val="669091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https://www.theatlantic.com/magazine/archive/2020/10/joseph-henrich-weird-people/615496/</a:t>
            </a:r>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27</a:t>
            </a:fld>
            <a:endParaRPr lang="nl-NL"/>
          </a:p>
        </p:txBody>
      </p:sp>
    </p:spTree>
    <p:extLst>
      <p:ext uri="{BB962C8B-B14F-4D97-AF65-F5344CB8AC3E}">
        <p14:creationId xmlns:p14="http://schemas.microsoft.com/office/powerpoint/2010/main" val="364030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https://www.theatlantic.com/magazine/archive/2020/10/joseph-henrich-weird-people/615496/  Judith </a:t>
            </a:r>
            <a:r>
              <a:rPr lang="nl-NL" dirty="0" err="1"/>
              <a:t>Shulevitz</a:t>
            </a:r>
            <a:endParaRPr lang="nl-NL" dirty="0"/>
          </a:p>
          <a:p>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28</a:t>
            </a:fld>
            <a:endParaRPr lang="nl-NL"/>
          </a:p>
        </p:txBody>
      </p:sp>
    </p:spTree>
    <p:extLst>
      <p:ext uri="{BB962C8B-B14F-4D97-AF65-F5344CB8AC3E}">
        <p14:creationId xmlns:p14="http://schemas.microsoft.com/office/powerpoint/2010/main" val="2105284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https://www.theatlantic.com/magazine/archive/2020/10/joseph-henrich-weird-people/615496/  Judith </a:t>
            </a:r>
            <a:r>
              <a:rPr lang="nl-NL" dirty="0" err="1"/>
              <a:t>Shulevitz</a:t>
            </a:r>
            <a:endParaRPr lang="nl-NL" dirty="0"/>
          </a:p>
          <a:p>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29</a:t>
            </a:fld>
            <a:endParaRPr lang="nl-NL"/>
          </a:p>
        </p:txBody>
      </p:sp>
    </p:spTree>
    <p:extLst>
      <p:ext uri="{BB962C8B-B14F-4D97-AF65-F5344CB8AC3E}">
        <p14:creationId xmlns:p14="http://schemas.microsoft.com/office/powerpoint/2010/main" val="3110327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 258</a:t>
            </a:r>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31</a:t>
            </a:fld>
            <a:endParaRPr lang="nl-NL"/>
          </a:p>
        </p:txBody>
      </p:sp>
    </p:spTree>
    <p:extLst>
      <p:ext uri="{BB962C8B-B14F-4D97-AF65-F5344CB8AC3E}">
        <p14:creationId xmlns:p14="http://schemas.microsoft.com/office/powerpoint/2010/main" val="118786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9</a:t>
            </a:fld>
            <a:endParaRPr lang="nl-NL"/>
          </a:p>
        </p:txBody>
      </p:sp>
    </p:spTree>
    <p:extLst>
      <p:ext uri="{BB962C8B-B14F-4D97-AF65-F5344CB8AC3E}">
        <p14:creationId xmlns:p14="http://schemas.microsoft.com/office/powerpoint/2010/main" val="4220736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Remco </a:t>
            </a:r>
            <a:r>
              <a:rPr lang="nl-NL" dirty="0" err="1"/>
              <a:t>Breukers</a:t>
            </a:r>
            <a:r>
              <a:rPr lang="nl-NL" dirty="0"/>
              <a:t>  in NRC 28 mei 2020. </a:t>
            </a:r>
            <a:r>
              <a:rPr lang="nl-NL" sz="1200" dirty="0">
                <a:solidFill>
                  <a:srgbClr val="000000"/>
                </a:solidFill>
                <a:hlinkClick r:id="rId3"/>
              </a:rPr>
              <a:t>https://www.nrc.nl/nieuws/2020/05/28/hou-toch-op-met-dat-racistische-sleetse-en-fictieve-beeld-van-azie-a4001159</a:t>
            </a:r>
            <a:endParaRPr lang="nl-NL" sz="1200" dirty="0">
              <a:solidFill>
                <a:srgbClr val="000000"/>
              </a:solidFill>
            </a:endParaRPr>
          </a:p>
          <a:p>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32</a:t>
            </a:fld>
            <a:endParaRPr lang="nl-NL"/>
          </a:p>
        </p:txBody>
      </p:sp>
    </p:spTree>
    <p:extLst>
      <p:ext uri="{BB962C8B-B14F-4D97-AF65-F5344CB8AC3E}">
        <p14:creationId xmlns:p14="http://schemas.microsoft.com/office/powerpoint/2010/main" val="3861235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Martin </a:t>
            </a:r>
            <a:r>
              <a:rPr lang="nl-NL" sz="1200" dirty="0" err="1"/>
              <a:t>Jaques</a:t>
            </a:r>
            <a:r>
              <a:rPr lang="nl-NL" sz="1200" dirty="0"/>
              <a:t>: dit (westers universalisme) is een misverstand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sz="1200" dirty="0"/>
              <a:t>Martin </a:t>
            </a:r>
            <a:r>
              <a:rPr lang="nl-NL" sz="1200" dirty="0" err="1"/>
              <a:t>Jaques</a:t>
            </a:r>
            <a:r>
              <a:rPr lang="nl-NL" sz="1200" dirty="0"/>
              <a:t>: dit (westers universalisme) is een misverstand  </a:t>
            </a:r>
            <a:r>
              <a:rPr kumimoji="0" lang="nl-NL" sz="2000" b="0" i="0" u="none" strike="noStrike" kern="1200" cap="none" spc="0" normalizeH="0" baseline="0" noProof="0" dirty="0">
                <a:ln>
                  <a:noFill/>
                </a:ln>
                <a:solidFill>
                  <a:prstClr val="black"/>
                </a:solidFill>
                <a:effectLst/>
                <a:uLnTx/>
                <a:uFillTx/>
                <a:latin typeface="+mn-lt"/>
                <a:ea typeface="+mn-ea"/>
                <a:cs typeface="+mn-cs"/>
              </a:rPr>
              <a:t>Martin </a:t>
            </a:r>
            <a:r>
              <a:rPr kumimoji="0" lang="nl-NL" sz="2000" b="0" i="0" u="none" strike="noStrike" kern="1200" cap="none" spc="0" normalizeH="0" baseline="0" noProof="0" dirty="0" err="1">
                <a:ln>
                  <a:noFill/>
                </a:ln>
                <a:solidFill>
                  <a:prstClr val="black"/>
                </a:solidFill>
                <a:effectLst/>
                <a:uLnTx/>
                <a:uFillTx/>
                <a:latin typeface="+mn-lt"/>
                <a:ea typeface="+mn-ea"/>
                <a:cs typeface="+mn-cs"/>
              </a:rPr>
              <a:t>Jaques</a:t>
            </a:r>
            <a:r>
              <a:rPr kumimoji="0" lang="nl-NL" sz="2000" b="0" i="0" u="none" strike="noStrike" kern="1200" cap="none" spc="0" normalizeH="0" baseline="0" noProof="0" dirty="0">
                <a:ln>
                  <a:noFill/>
                </a:ln>
                <a:solidFill>
                  <a:prstClr val="black"/>
                </a:solidFill>
                <a:effectLst/>
                <a:uLnTx/>
                <a:uFillTx/>
                <a:latin typeface="+mn-lt"/>
                <a:ea typeface="+mn-ea"/>
                <a:cs typeface="+mn-cs"/>
              </a:rPr>
              <a:t>: dit (westers universalisme) is een misverstand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Tijdelijke aanduiding voor dianummer 3"/>
          <p:cNvSpPr>
            <a:spLocks noGrp="1"/>
          </p:cNvSpPr>
          <p:nvPr>
            <p:ph type="sldNum" sz="quarter" idx="5"/>
          </p:nvPr>
        </p:nvSpPr>
        <p:spPr/>
        <p:txBody>
          <a:bodyPr/>
          <a:lstStyle/>
          <a:p>
            <a:fld id="{3760F77B-FAFF-486A-B1DE-ACE102A37149}" type="slidenum">
              <a:rPr lang="nl-NL" smtClean="0"/>
              <a:t>36</a:t>
            </a:fld>
            <a:endParaRPr lang="nl-NL"/>
          </a:p>
        </p:txBody>
      </p:sp>
    </p:spTree>
    <p:extLst>
      <p:ext uri="{BB962C8B-B14F-4D97-AF65-F5344CB8AC3E}">
        <p14:creationId xmlns:p14="http://schemas.microsoft.com/office/powerpoint/2010/main" val="72579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https://www.google.com/url?sa=i&amp;source=images&amp;cd=&amp;ved=2ahUKEwjuydKnl6DkAhXRKlAKHRS-DvAQjRx6BAgBEAQ&amp;url=https%3A%2F%2Fwww.pinterest.com%2Fpin%2F374784000234798957%2F&amp;psig=AOvVaw2awflcgo4pTQ3ZZ3rE8rBl&amp;ust=1566896631715823</a:t>
            </a:r>
          </a:p>
        </p:txBody>
      </p:sp>
      <p:sp>
        <p:nvSpPr>
          <p:cNvPr id="4" name="Slide Number Placeholder 3"/>
          <p:cNvSpPr>
            <a:spLocks noGrp="1"/>
          </p:cNvSpPr>
          <p:nvPr>
            <p:ph type="sldNum" sz="quarter" idx="5"/>
          </p:nvPr>
        </p:nvSpPr>
        <p:spPr/>
        <p:txBody>
          <a:bodyPr/>
          <a:lstStyle/>
          <a:p>
            <a:fld id="{14751CB3-8F14-4E4A-AB69-B748DC9DDAE2}" type="slidenum">
              <a:rPr lang="en-US" smtClean="0"/>
              <a:t>10</a:t>
            </a:fld>
            <a:endParaRPr lang="en-US"/>
          </a:p>
        </p:txBody>
      </p:sp>
    </p:spTree>
    <p:extLst>
      <p:ext uri="{BB962C8B-B14F-4D97-AF65-F5344CB8AC3E}">
        <p14:creationId xmlns:p14="http://schemas.microsoft.com/office/powerpoint/2010/main" val="95407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SN: KEIZERRIJK VERANKERD IN CONFUSIANISME. Omgang vorst –onderdaan voorzien van ethisch en humaan karakter. Socialisme met Chinese kenmerken sluit niet naadloos aan op aloude politieke traditie. Post - ideologisch: MACHT van CCP (100 families). </a:t>
            </a:r>
          </a:p>
        </p:txBody>
      </p:sp>
      <p:sp>
        <p:nvSpPr>
          <p:cNvPr id="4" name="Tijdelijke aanduiding voor dianummer 3"/>
          <p:cNvSpPr>
            <a:spLocks noGrp="1"/>
          </p:cNvSpPr>
          <p:nvPr>
            <p:ph type="sldNum" sz="quarter" idx="5"/>
          </p:nvPr>
        </p:nvSpPr>
        <p:spPr/>
        <p:txBody>
          <a:bodyPr/>
          <a:lstStyle/>
          <a:p>
            <a:fld id="{14A1390A-C667-4E03-BB6B-3FA60C62FD76}" type="slidenum">
              <a:rPr lang="nl-NL" smtClean="0"/>
              <a:t>11</a:t>
            </a:fld>
            <a:endParaRPr lang="nl-NL"/>
          </a:p>
        </p:txBody>
      </p:sp>
    </p:spTree>
    <p:extLst>
      <p:ext uri="{BB962C8B-B14F-4D97-AF65-F5344CB8AC3E}">
        <p14:creationId xmlns:p14="http://schemas.microsoft.com/office/powerpoint/2010/main" val="355575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in heden. In andere culturen</a:t>
            </a:r>
          </a:p>
        </p:txBody>
      </p:sp>
      <p:sp>
        <p:nvSpPr>
          <p:cNvPr id="4" name="Tijdelijke aanduiding voor dianummer 3"/>
          <p:cNvSpPr>
            <a:spLocks noGrp="1"/>
          </p:cNvSpPr>
          <p:nvPr>
            <p:ph type="sldNum" sz="quarter" idx="5"/>
          </p:nvPr>
        </p:nvSpPr>
        <p:spPr/>
        <p:txBody>
          <a:bodyPr/>
          <a:lstStyle/>
          <a:p>
            <a:fld id="{964696FA-1ECE-4BC6-8F31-1E95A5C7E8AD}" type="slidenum">
              <a:rPr lang="nl-NL" smtClean="0"/>
              <a:t>12</a:t>
            </a:fld>
            <a:endParaRPr lang="nl-NL"/>
          </a:p>
        </p:txBody>
      </p:sp>
    </p:spTree>
    <p:extLst>
      <p:ext uri="{BB962C8B-B14F-4D97-AF65-F5344CB8AC3E}">
        <p14:creationId xmlns:p14="http://schemas.microsoft.com/office/powerpoint/2010/main" val="83089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Baggini, 244</a:t>
            </a:r>
          </a:p>
        </p:txBody>
      </p:sp>
      <p:sp>
        <p:nvSpPr>
          <p:cNvPr id="4" name="Tijdelijke aanduiding voor dianummer 3"/>
          <p:cNvSpPr>
            <a:spLocks noGrp="1"/>
          </p:cNvSpPr>
          <p:nvPr>
            <p:ph type="sldNum" sz="quarter" idx="5"/>
          </p:nvPr>
        </p:nvSpPr>
        <p:spPr/>
        <p:txBody>
          <a:bodyPr/>
          <a:lstStyle/>
          <a:p>
            <a:fld id="{14A1390A-C667-4E03-BB6B-3FA60C62FD76}" type="slidenum">
              <a:rPr lang="nl-NL" smtClean="0"/>
              <a:t>13</a:t>
            </a:fld>
            <a:endParaRPr lang="nl-NL"/>
          </a:p>
        </p:txBody>
      </p:sp>
    </p:spTree>
    <p:extLst>
      <p:ext uri="{BB962C8B-B14F-4D97-AF65-F5344CB8AC3E}">
        <p14:creationId xmlns:p14="http://schemas.microsoft.com/office/powerpoint/2010/main" val="381018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https://www.groene.nl/artikel/hoe-zou-het-zijn-om-ontwikkeld-te-zijn</a:t>
            </a:r>
          </a:p>
        </p:txBody>
      </p:sp>
      <p:sp>
        <p:nvSpPr>
          <p:cNvPr id="4" name="Tijdelijke aanduiding voor dianummer 3"/>
          <p:cNvSpPr>
            <a:spLocks noGrp="1"/>
          </p:cNvSpPr>
          <p:nvPr>
            <p:ph type="sldNum" sz="quarter" idx="5"/>
          </p:nvPr>
        </p:nvSpPr>
        <p:spPr/>
        <p:txBody>
          <a:bodyPr/>
          <a:lstStyle/>
          <a:p>
            <a:fld id="{14A1390A-C667-4E03-BB6B-3FA60C62FD76}" type="slidenum">
              <a:rPr lang="nl-NL" smtClean="0"/>
              <a:t>14</a:t>
            </a:fld>
            <a:endParaRPr lang="nl-NL"/>
          </a:p>
        </p:txBody>
      </p:sp>
    </p:spTree>
    <p:extLst>
      <p:ext uri="{BB962C8B-B14F-4D97-AF65-F5344CB8AC3E}">
        <p14:creationId xmlns:p14="http://schemas.microsoft.com/office/powerpoint/2010/main" val="30279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GROENE AMSTERDAMMER 15.10.2020</a:t>
            </a:r>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15</a:t>
            </a:fld>
            <a:endParaRPr lang="nl-NL"/>
          </a:p>
        </p:txBody>
      </p:sp>
    </p:spTree>
    <p:extLst>
      <p:ext uri="{BB962C8B-B14F-4D97-AF65-F5344CB8AC3E}">
        <p14:creationId xmlns:p14="http://schemas.microsoft.com/office/powerpoint/2010/main" val="395893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JONH KEANE IN DGA 22042021</a:t>
            </a:r>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17</a:t>
            </a:fld>
            <a:endParaRPr lang="nl-NL"/>
          </a:p>
        </p:txBody>
      </p:sp>
    </p:spTree>
    <p:extLst>
      <p:ext uri="{BB962C8B-B14F-4D97-AF65-F5344CB8AC3E}">
        <p14:creationId xmlns:p14="http://schemas.microsoft.com/office/powerpoint/2010/main" val="200962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FCDC9-9A73-4D8D-A497-D3FD7FC49D8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5ACECFF-2736-4C0F-A457-1342412B4B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1A428F4-17F7-425A-AB5A-9D865A431ECA}"/>
              </a:ext>
            </a:extLst>
          </p:cNvPr>
          <p:cNvSpPr>
            <a:spLocks noGrp="1"/>
          </p:cNvSpPr>
          <p:nvPr>
            <p:ph type="dt" sz="half" idx="10"/>
          </p:nvPr>
        </p:nvSpPr>
        <p:spPr/>
        <p:txBody>
          <a:bodyPr/>
          <a:lstStyle/>
          <a:p>
            <a:fld id="{10AF7C8A-9375-484F-BC36-C1129EBD8A7E}"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157E2564-5209-46C3-A8E8-C31390C55C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1BF95C-B301-4561-A86E-84953E9C0E62}"/>
              </a:ext>
            </a:extLst>
          </p:cNvPr>
          <p:cNvSpPr>
            <a:spLocks noGrp="1"/>
          </p:cNvSpPr>
          <p:nvPr>
            <p:ph type="sldNum" sz="quarter" idx="12"/>
          </p:nvPr>
        </p:nvSpPr>
        <p:spPr/>
        <p:txBody>
          <a:bodyPr/>
          <a:lstStyle/>
          <a:p>
            <a:fld id="{478F4070-0439-4D6A-9C35-442A30E436EE}" type="slidenum">
              <a:rPr lang="nl-NL" smtClean="0"/>
              <a:t>‹nr.›</a:t>
            </a:fld>
            <a:endParaRPr lang="nl-NL"/>
          </a:p>
        </p:txBody>
      </p:sp>
    </p:spTree>
    <p:extLst>
      <p:ext uri="{BB962C8B-B14F-4D97-AF65-F5344CB8AC3E}">
        <p14:creationId xmlns:p14="http://schemas.microsoft.com/office/powerpoint/2010/main" val="294486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C9325-9EAD-4409-867E-2CB33552C63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0FCC20A-BE64-40A5-9985-ECD4F76FD6C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5DEB9F-F092-4818-8F36-1D573991533B}"/>
              </a:ext>
            </a:extLst>
          </p:cNvPr>
          <p:cNvSpPr>
            <a:spLocks noGrp="1"/>
          </p:cNvSpPr>
          <p:nvPr>
            <p:ph type="dt" sz="half" idx="10"/>
          </p:nvPr>
        </p:nvSpPr>
        <p:spPr/>
        <p:txBody>
          <a:bodyPr/>
          <a:lstStyle/>
          <a:p>
            <a:fld id="{10AF7C8A-9375-484F-BC36-C1129EBD8A7E}"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197FE42-6CD6-4C26-8204-6FCF05A112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2EFDD2-6A8C-49B6-98C1-288A8BE9C504}"/>
              </a:ext>
            </a:extLst>
          </p:cNvPr>
          <p:cNvSpPr>
            <a:spLocks noGrp="1"/>
          </p:cNvSpPr>
          <p:nvPr>
            <p:ph type="sldNum" sz="quarter" idx="12"/>
          </p:nvPr>
        </p:nvSpPr>
        <p:spPr/>
        <p:txBody>
          <a:bodyPr/>
          <a:lstStyle/>
          <a:p>
            <a:fld id="{478F4070-0439-4D6A-9C35-442A30E436EE}" type="slidenum">
              <a:rPr lang="nl-NL" smtClean="0"/>
              <a:t>‹nr.›</a:t>
            </a:fld>
            <a:endParaRPr lang="nl-NL"/>
          </a:p>
        </p:txBody>
      </p:sp>
    </p:spTree>
    <p:extLst>
      <p:ext uri="{BB962C8B-B14F-4D97-AF65-F5344CB8AC3E}">
        <p14:creationId xmlns:p14="http://schemas.microsoft.com/office/powerpoint/2010/main" val="24858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00DC52F-AA54-44FE-9B5F-F70B9A72FC6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3B97D70-E19D-4804-9DAF-A12A58EC349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1D5EB1-9C3F-4767-9619-DD066351CAFD}"/>
              </a:ext>
            </a:extLst>
          </p:cNvPr>
          <p:cNvSpPr>
            <a:spLocks noGrp="1"/>
          </p:cNvSpPr>
          <p:nvPr>
            <p:ph type="dt" sz="half" idx="10"/>
          </p:nvPr>
        </p:nvSpPr>
        <p:spPr/>
        <p:txBody>
          <a:bodyPr/>
          <a:lstStyle/>
          <a:p>
            <a:fld id="{10AF7C8A-9375-484F-BC36-C1129EBD8A7E}"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F7BD1B0F-95E2-4FF6-9133-2729BE9CD4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A0484E-C70E-4AB7-9EBC-56824A3198E0}"/>
              </a:ext>
            </a:extLst>
          </p:cNvPr>
          <p:cNvSpPr>
            <a:spLocks noGrp="1"/>
          </p:cNvSpPr>
          <p:nvPr>
            <p:ph type="sldNum" sz="quarter" idx="12"/>
          </p:nvPr>
        </p:nvSpPr>
        <p:spPr/>
        <p:txBody>
          <a:bodyPr/>
          <a:lstStyle/>
          <a:p>
            <a:fld id="{478F4070-0439-4D6A-9C35-442A30E436EE}" type="slidenum">
              <a:rPr lang="nl-NL" smtClean="0"/>
              <a:t>‹nr.›</a:t>
            </a:fld>
            <a:endParaRPr lang="nl-NL"/>
          </a:p>
        </p:txBody>
      </p:sp>
    </p:spTree>
    <p:extLst>
      <p:ext uri="{BB962C8B-B14F-4D97-AF65-F5344CB8AC3E}">
        <p14:creationId xmlns:p14="http://schemas.microsoft.com/office/powerpoint/2010/main" val="386008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EB0B7-86A4-4CAD-9B6A-A1E0423EF6F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6964CB-583B-4BB6-813C-84B92AC10F7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1C4CBC-B724-4E23-B995-15F1A58BFDE5}"/>
              </a:ext>
            </a:extLst>
          </p:cNvPr>
          <p:cNvSpPr>
            <a:spLocks noGrp="1"/>
          </p:cNvSpPr>
          <p:nvPr>
            <p:ph type="dt" sz="half" idx="10"/>
          </p:nvPr>
        </p:nvSpPr>
        <p:spPr/>
        <p:txBody>
          <a:bodyPr/>
          <a:lstStyle/>
          <a:p>
            <a:fld id="{10AF7C8A-9375-484F-BC36-C1129EBD8A7E}"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28C483B3-D059-45DC-B5DF-AF05619A21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3962B0-D595-465C-900A-32A3D975983C}"/>
              </a:ext>
            </a:extLst>
          </p:cNvPr>
          <p:cNvSpPr>
            <a:spLocks noGrp="1"/>
          </p:cNvSpPr>
          <p:nvPr>
            <p:ph type="sldNum" sz="quarter" idx="12"/>
          </p:nvPr>
        </p:nvSpPr>
        <p:spPr/>
        <p:txBody>
          <a:bodyPr/>
          <a:lstStyle/>
          <a:p>
            <a:fld id="{478F4070-0439-4D6A-9C35-442A30E436EE}" type="slidenum">
              <a:rPr lang="nl-NL" smtClean="0"/>
              <a:t>‹nr.›</a:t>
            </a:fld>
            <a:endParaRPr lang="nl-NL"/>
          </a:p>
        </p:txBody>
      </p:sp>
    </p:spTree>
    <p:extLst>
      <p:ext uri="{BB962C8B-B14F-4D97-AF65-F5344CB8AC3E}">
        <p14:creationId xmlns:p14="http://schemas.microsoft.com/office/powerpoint/2010/main" val="396535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B39DE-EE10-4362-8D00-E259AEE1293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08BCA08-AD0D-490E-B18D-23991D43DB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2D3FB6E-F376-4DFE-B71B-B1E3EF1C4E9A}"/>
              </a:ext>
            </a:extLst>
          </p:cNvPr>
          <p:cNvSpPr>
            <a:spLocks noGrp="1"/>
          </p:cNvSpPr>
          <p:nvPr>
            <p:ph type="dt" sz="half" idx="10"/>
          </p:nvPr>
        </p:nvSpPr>
        <p:spPr/>
        <p:txBody>
          <a:bodyPr/>
          <a:lstStyle/>
          <a:p>
            <a:fld id="{10AF7C8A-9375-484F-BC36-C1129EBD8A7E}"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EC144976-E2D1-4952-8ADA-3321D448A6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607D65-D5BB-4A81-A44C-701CBE1957A6}"/>
              </a:ext>
            </a:extLst>
          </p:cNvPr>
          <p:cNvSpPr>
            <a:spLocks noGrp="1"/>
          </p:cNvSpPr>
          <p:nvPr>
            <p:ph type="sldNum" sz="quarter" idx="12"/>
          </p:nvPr>
        </p:nvSpPr>
        <p:spPr/>
        <p:txBody>
          <a:bodyPr/>
          <a:lstStyle/>
          <a:p>
            <a:fld id="{478F4070-0439-4D6A-9C35-442A30E436EE}" type="slidenum">
              <a:rPr lang="nl-NL" smtClean="0"/>
              <a:t>‹nr.›</a:t>
            </a:fld>
            <a:endParaRPr lang="nl-NL"/>
          </a:p>
        </p:txBody>
      </p:sp>
    </p:spTree>
    <p:extLst>
      <p:ext uri="{BB962C8B-B14F-4D97-AF65-F5344CB8AC3E}">
        <p14:creationId xmlns:p14="http://schemas.microsoft.com/office/powerpoint/2010/main" val="208005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5C279-6FBE-403B-B315-523519D474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660CF3A-577E-43D0-A721-93289A1962A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B5AD471-A296-4409-B5D7-44E9BEEEA2B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AE1E9BD-DA65-4D80-A2FA-00A6AC47347D}"/>
              </a:ext>
            </a:extLst>
          </p:cNvPr>
          <p:cNvSpPr>
            <a:spLocks noGrp="1"/>
          </p:cNvSpPr>
          <p:nvPr>
            <p:ph type="dt" sz="half" idx="10"/>
          </p:nvPr>
        </p:nvSpPr>
        <p:spPr/>
        <p:txBody>
          <a:bodyPr/>
          <a:lstStyle/>
          <a:p>
            <a:fld id="{10AF7C8A-9375-484F-BC36-C1129EBD8A7E}" type="datetimeFigureOut">
              <a:rPr lang="nl-NL" smtClean="0"/>
              <a:t>22-9-2021</a:t>
            </a:fld>
            <a:endParaRPr lang="nl-NL"/>
          </a:p>
        </p:txBody>
      </p:sp>
      <p:sp>
        <p:nvSpPr>
          <p:cNvPr id="6" name="Tijdelijke aanduiding voor voettekst 5">
            <a:extLst>
              <a:ext uri="{FF2B5EF4-FFF2-40B4-BE49-F238E27FC236}">
                <a16:creationId xmlns:a16="http://schemas.microsoft.com/office/drawing/2014/main" id="{43314EE4-83AF-4138-B271-305C23D1072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600F474-6FB6-4E4B-8E4C-4A41CB90C02E}"/>
              </a:ext>
            </a:extLst>
          </p:cNvPr>
          <p:cNvSpPr>
            <a:spLocks noGrp="1"/>
          </p:cNvSpPr>
          <p:nvPr>
            <p:ph type="sldNum" sz="quarter" idx="12"/>
          </p:nvPr>
        </p:nvSpPr>
        <p:spPr/>
        <p:txBody>
          <a:bodyPr/>
          <a:lstStyle/>
          <a:p>
            <a:fld id="{478F4070-0439-4D6A-9C35-442A30E436EE}" type="slidenum">
              <a:rPr lang="nl-NL" smtClean="0"/>
              <a:t>‹nr.›</a:t>
            </a:fld>
            <a:endParaRPr lang="nl-NL"/>
          </a:p>
        </p:txBody>
      </p:sp>
    </p:spTree>
    <p:extLst>
      <p:ext uri="{BB962C8B-B14F-4D97-AF65-F5344CB8AC3E}">
        <p14:creationId xmlns:p14="http://schemas.microsoft.com/office/powerpoint/2010/main" val="67368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430229-C200-455E-B942-DDF48234EA2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5415E10-FE19-4408-9AD2-664999C08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DD22EA4-03CD-4A0C-BD08-01C60BC9731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8B1FE-2495-4283-AB14-32ADC22F13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C7919A3-33FB-45F8-B738-20A05CF4F19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8C732D-0732-46D3-8303-FAA2BAF00BF3}"/>
              </a:ext>
            </a:extLst>
          </p:cNvPr>
          <p:cNvSpPr>
            <a:spLocks noGrp="1"/>
          </p:cNvSpPr>
          <p:nvPr>
            <p:ph type="dt" sz="half" idx="10"/>
          </p:nvPr>
        </p:nvSpPr>
        <p:spPr/>
        <p:txBody>
          <a:bodyPr/>
          <a:lstStyle/>
          <a:p>
            <a:fld id="{10AF7C8A-9375-484F-BC36-C1129EBD8A7E}" type="datetimeFigureOut">
              <a:rPr lang="nl-NL" smtClean="0"/>
              <a:t>22-9-2021</a:t>
            </a:fld>
            <a:endParaRPr lang="nl-NL"/>
          </a:p>
        </p:txBody>
      </p:sp>
      <p:sp>
        <p:nvSpPr>
          <p:cNvPr id="8" name="Tijdelijke aanduiding voor voettekst 7">
            <a:extLst>
              <a:ext uri="{FF2B5EF4-FFF2-40B4-BE49-F238E27FC236}">
                <a16:creationId xmlns:a16="http://schemas.microsoft.com/office/drawing/2014/main" id="{F4F41F57-2561-4762-8128-50660121028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C630B99-CEFF-43AA-91F0-4283768084E7}"/>
              </a:ext>
            </a:extLst>
          </p:cNvPr>
          <p:cNvSpPr>
            <a:spLocks noGrp="1"/>
          </p:cNvSpPr>
          <p:nvPr>
            <p:ph type="sldNum" sz="quarter" idx="12"/>
          </p:nvPr>
        </p:nvSpPr>
        <p:spPr/>
        <p:txBody>
          <a:bodyPr/>
          <a:lstStyle/>
          <a:p>
            <a:fld id="{478F4070-0439-4D6A-9C35-442A30E436EE}" type="slidenum">
              <a:rPr lang="nl-NL" smtClean="0"/>
              <a:t>‹nr.›</a:t>
            </a:fld>
            <a:endParaRPr lang="nl-NL"/>
          </a:p>
        </p:txBody>
      </p:sp>
    </p:spTree>
    <p:extLst>
      <p:ext uri="{BB962C8B-B14F-4D97-AF65-F5344CB8AC3E}">
        <p14:creationId xmlns:p14="http://schemas.microsoft.com/office/powerpoint/2010/main" val="123868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016DB-820F-45DA-8ECB-F2CAC6D67B5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8189B4C-E5AE-4170-B3AD-C6FBEC439C6F}"/>
              </a:ext>
            </a:extLst>
          </p:cNvPr>
          <p:cNvSpPr>
            <a:spLocks noGrp="1"/>
          </p:cNvSpPr>
          <p:nvPr>
            <p:ph type="dt" sz="half" idx="10"/>
          </p:nvPr>
        </p:nvSpPr>
        <p:spPr/>
        <p:txBody>
          <a:bodyPr/>
          <a:lstStyle/>
          <a:p>
            <a:fld id="{10AF7C8A-9375-484F-BC36-C1129EBD8A7E}" type="datetimeFigureOut">
              <a:rPr lang="nl-NL" smtClean="0"/>
              <a:t>22-9-2021</a:t>
            </a:fld>
            <a:endParaRPr lang="nl-NL"/>
          </a:p>
        </p:txBody>
      </p:sp>
      <p:sp>
        <p:nvSpPr>
          <p:cNvPr id="4" name="Tijdelijke aanduiding voor voettekst 3">
            <a:extLst>
              <a:ext uri="{FF2B5EF4-FFF2-40B4-BE49-F238E27FC236}">
                <a16:creationId xmlns:a16="http://schemas.microsoft.com/office/drawing/2014/main" id="{B9022C84-4CA0-4165-96A6-A602905309E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7205CAA-F0C0-4E0B-A16C-5E8D8DDE88A3}"/>
              </a:ext>
            </a:extLst>
          </p:cNvPr>
          <p:cNvSpPr>
            <a:spLocks noGrp="1"/>
          </p:cNvSpPr>
          <p:nvPr>
            <p:ph type="sldNum" sz="quarter" idx="12"/>
          </p:nvPr>
        </p:nvSpPr>
        <p:spPr/>
        <p:txBody>
          <a:bodyPr/>
          <a:lstStyle/>
          <a:p>
            <a:fld id="{478F4070-0439-4D6A-9C35-442A30E436EE}" type="slidenum">
              <a:rPr lang="nl-NL" smtClean="0"/>
              <a:t>‹nr.›</a:t>
            </a:fld>
            <a:endParaRPr lang="nl-NL"/>
          </a:p>
        </p:txBody>
      </p:sp>
    </p:spTree>
    <p:extLst>
      <p:ext uri="{BB962C8B-B14F-4D97-AF65-F5344CB8AC3E}">
        <p14:creationId xmlns:p14="http://schemas.microsoft.com/office/powerpoint/2010/main" val="391027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E0DD9C1-9881-4C5B-9BAA-BA262A23BD0C}"/>
              </a:ext>
            </a:extLst>
          </p:cNvPr>
          <p:cNvSpPr>
            <a:spLocks noGrp="1"/>
          </p:cNvSpPr>
          <p:nvPr>
            <p:ph type="dt" sz="half" idx="10"/>
          </p:nvPr>
        </p:nvSpPr>
        <p:spPr/>
        <p:txBody>
          <a:bodyPr/>
          <a:lstStyle/>
          <a:p>
            <a:fld id="{10AF7C8A-9375-484F-BC36-C1129EBD8A7E}" type="datetimeFigureOut">
              <a:rPr lang="nl-NL" smtClean="0"/>
              <a:t>22-9-2021</a:t>
            </a:fld>
            <a:endParaRPr lang="nl-NL"/>
          </a:p>
        </p:txBody>
      </p:sp>
      <p:sp>
        <p:nvSpPr>
          <p:cNvPr id="3" name="Tijdelijke aanduiding voor voettekst 2">
            <a:extLst>
              <a:ext uri="{FF2B5EF4-FFF2-40B4-BE49-F238E27FC236}">
                <a16:creationId xmlns:a16="http://schemas.microsoft.com/office/drawing/2014/main" id="{A21F91C4-2181-40B6-AFEA-CF5CAEB5E91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D9B1E6C-B497-4111-9841-8F8167662601}"/>
              </a:ext>
            </a:extLst>
          </p:cNvPr>
          <p:cNvSpPr>
            <a:spLocks noGrp="1"/>
          </p:cNvSpPr>
          <p:nvPr>
            <p:ph type="sldNum" sz="quarter" idx="12"/>
          </p:nvPr>
        </p:nvSpPr>
        <p:spPr/>
        <p:txBody>
          <a:bodyPr/>
          <a:lstStyle/>
          <a:p>
            <a:fld id="{478F4070-0439-4D6A-9C35-442A30E436EE}" type="slidenum">
              <a:rPr lang="nl-NL" smtClean="0"/>
              <a:t>‹nr.›</a:t>
            </a:fld>
            <a:endParaRPr lang="nl-NL"/>
          </a:p>
        </p:txBody>
      </p:sp>
    </p:spTree>
    <p:extLst>
      <p:ext uri="{BB962C8B-B14F-4D97-AF65-F5344CB8AC3E}">
        <p14:creationId xmlns:p14="http://schemas.microsoft.com/office/powerpoint/2010/main" val="77351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7F7F7-E984-487A-9B5D-35D21DA7606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AF486A2-3EC9-46A7-B9EB-D21E28B7E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8A73D0F-1D87-4913-A29B-31665147A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3BAFC29-8177-4FF6-AAA5-ADF0DD713087}"/>
              </a:ext>
            </a:extLst>
          </p:cNvPr>
          <p:cNvSpPr>
            <a:spLocks noGrp="1"/>
          </p:cNvSpPr>
          <p:nvPr>
            <p:ph type="dt" sz="half" idx="10"/>
          </p:nvPr>
        </p:nvSpPr>
        <p:spPr/>
        <p:txBody>
          <a:bodyPr/>
          <a:lstStyle/>
          <a:p>
            <a:fld id="{10AF7C8A-9375-484F-BC36-C1129EBD8A7E}" type="datetimeFigureOut">
              <a:rPr lang="nl-NL" smtClean="0"/>
              <a:t>22-9-2021</a:t>
            </a:fld>
            <a:endParaRPr lang="nl-NL"/>
          </a:p>
        </p:txBody>
      </p:sp>
      <p:sp>
        <p:nvSpPr>
          <p:cNvPr id="6" name="Tijdelijke aanduiding voor voettekst 5">
            <a:extLst>
              <a:ext uri="{FF2B5EF4-FFF2-40B4-BE49-F238E27FC236}">
                <a16:creationId xmlns:a16="http://schemas.microsoft.com/office/drawing/2014/main" id="{8E3B9619-9ACC-4CEB-A853-2B83D9C0CCC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057D44F-8115-43E7-83BE-75D9AF560EE0}"/>
              </a:ext>
            </a:extLst>
          </p:cNvPr>
          <p:cNvSpPr>
            <a:spLocks noGrp="1"/>
          </p:cNvSpPr>
          <p:nvPr>
            <p:ph type="sldNum" sz="quarter" idx="12"/>
          </p:nvPr>
        </p:nvSpPr>
        <p:spPr/>
        <p:txBody>
          <a:bodyPr/>
          <a:lstStyle/>
          <a:p>
            <a:fld id="{478F4070-0439-4D6A-9C35-442A30E436EE}" type="slidenum">
              <a:rPr lang="nl-NL" smtClean="0"/>
              <a:t>‹nr.›</a:t>
            </a:fld>
            <a:endParaRPr lang="nl-NL"/>
          </a:p>
        </p:txBody>
      </p:sp>
    </p:spTree>
    <p:extLst>
      <p:ext uri="{BB962C8B-B14F-4D97-AF65-F5344CB8AC3E}">
        <p14:creationId xmlns:p14="http://schemas.microsoft.com/office/powerpoint/2010/main" val="379048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C774F-76BC-44FD-A125-76BEA695ECC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3D7F700-19F5-453E-8AE2-FEC443A5F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C8DC10C-C682-41FF-BC9C-0235285EA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F7A1A1-028E-47B5-BA64-B1661AEE52F8}"/>
              </a:ext>
            </a:extLst>
          </p:cNvPr>
          <p:cNvSpPr>
            <a:spLocks noGrp="1"/>
          </p:cNvSpPr>
          <p:nvPr>
            <p:ph type="dt" sz="half" idx="10"/>
          </p:nvPr>
        </p:nvSpPr>
        <p:spPr/>
        <p:txBody>
          <a:bodyPr/>
          <a:lstStyle/>
          <a:p>
            <a:fld id="{10AF7C8A-9375-484F-BC36-C1129EBD8A7E}" type="datetimeFigureOut">
              <a:rPr lang="nl-NL" smtClean="0"/>
              <a:t>22-9-2021</a:t>
            </a:fld>
            <a:endParaRPr lang="nl-NL"/>
          </a:p>
        </p:txBody>
      </p:sp>
      <p:sp>
        <p:nvSpPr>
          <p:cNvPr id="6" name="Tijdelijke aanduiding voor voettekst 5">
            <a:extLst>
              <a:ext uri="{FF2B5EF4-FFF2-40B4-BE49-F238E27FC236}">
                <a16:creationId xmlns:a16="http://schemas.microsoft.com/office/drawing/2014/main" id="{3E4502F9-1579-4624-BA0E-DD7D832C4E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1B1E2C2-8472-4FE5-9290-B2A89897810D}"/>
              </a:ext>
            </a:extLst>
          </p:cNvPr>
          <p:cNvSpPr>
            <a:spLocks noGrp="1"/>
          </p:cNvSpPr>
          <p:nvPr>
            <p:ph type="sldNum" sz="quarter" idx="12"/>
          </p:nvPr>
        </p:nvSpPr>
        <p:spPr/>
        <p:txBody>
          <a:bodyPr/>
          <a:lstStyle/>
          <a:p>
            <a:fld id="{478F4070-0439-4D6A-9C35-442A30E436EE}" type="slidenum">
              <a:rPr lang="nl-NL" smtClean="0"/>
              <a:t>‹nr.›</a:t>
            </a:fld>
            <a:endParaRPr lang="nl-NL"/>
          </a:p>
        </p:txBody>
      </p:sp>
    </p:spTree>
    <p:extLst>
      <p:ext uri="{BB962C8B-B14F-4D97-AF65-F5344CB8AC3E}">
        <p14:creationId xmlns:p14="http://schemas.microsoft.com/office/powerpoint/2010/main" val="125990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F240A69-08AF-4672-8773-5D20882BC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0E0F3B8-6BCC-4233-8FAC-D5767F8FE8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1A0A8FE-6C31-43E5-8410-A3008CD893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F7C8A-9375-484F-BC36-C1129EBD8A7E}"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38B6B7AC-BD39-424B-AC5F-922D8E45D8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7448B10-4805-45C8-BE1D-5C84CA0AF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F4070-0439-4D6A-9C35-442A30E436EE}" type="slidenum">
              <a:rPr lang="nl-NL" smtClean="0"/>
              <a:t>‹nr.›</a:t>
            </a:fld>
            <a:endParaRPr lang="nl-NL"/>
          </a:p>
        </p:txBody>
      </p:sp>
    </p:spTree>
    <p:extLst>
      <p:ext uri="{BB962C8B-B14F-4D97-AF65-F5344CB8AC3E}">
        <p14:creationId xmlns:p14="http://schemas.microsoft.com/office/powerpoint/2010/main" val="2340748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theatlantic.com/science/archive/2018/11/psychologys-replication-crisis-real/576223/"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volkskrant.nl/wetenschap/chinese-toestanden-waarom-het-westen-en-azie-zo-anders-denken-over-privacy~baebe1e3/"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volkskrant.nl/cultuur-media/hoe-china-zijn-plaats-als-wereldmacht-weer-innam-en-volgens-een-auteur-een-van-de-intelligentste-regeringen-ter-wereld-kreeg~bfb96ee4/" TargetMode="External"/><Relationship Id="rId7" Type="http://schemas.openxmlformats.org/officeDocument/2006/relationships/hyperlink" Target="https://www.volkskrant.nl/cultuur-media/confucianistisch-communisme~bb74b252/" TargetMode="External"/><Relationship Id="rId2" Type="http://schemas.openxmlformats.org/officeDocument/2006/relationships/hyperlink" Target="https://www.nrc.nl/nieuws/2020/09/11/het-machtige-china-van-de-oppermachtige-xi-jinping-a4011736?utm_source=SIM&amp;utm_medium=email&amp;utm_campaign=nrcinternationaal&amp;utm_content=&amp;utm_term=20210310" TargetMode="External"/><Relationship Id="rId1" Type="http://schemas.openxmlformats.org/officeDocument/2006/relationships/slideLayout" Target="../slideLayouts/slideLayout2.xml"/><Relationship Id="rId6" Type="http://schemas.openxmlformats.org/officeDocument/2006/relationships/hyperlink" Target="https://www.foreignaffairs.com/articles/china/competition-with-china-without-catastrophe" TargetMode="External"/><Relationship Id="rId5" Type="http://schemas.openxmlformats.org/officeDocument/2006/relationships/hyperlink" Target="https://www.groene.nl/artikel/allen-onder-een-hemel" TargetMode="External"/><Relationship Id="rId4" Type="http://schemas.openxmlformats.org/officeDocument/2006/relationships/hyperlink" Target="https://www.groene.nl/artikel/parallelle-wereldor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6108E6-7187-462A-BFD5-C7AF07202889}"/>
              </a:ext>
            </a:extLst>
          </p:cNvPr>
          <p:cNvSpPr>
            <a:spLocks noGrp="1"/>
          </p:cNvSpPr>
          <p:nvPr>
            <p:ph type="ctrTitle" idx="4294967295"/>
          </p:nvPr>
        </p:nvSpPr>
        <p:spPr>
          <a:xfrm>
            <a:off x="5277329" y="640080"/>
            <a:ext cx="6274590" cy="4018341"/>
          </a:xfrm>
          <a:noFill/>
        </p:spPr>
        <p:txBody>
          <a:bodyPr vert="horz" lIns="91440" tIns="45720" rIns="91440" bIns="45720" rtlCol="0" anchor="b">
            <a:normAutofit/>
          </a:bodyPr>
          <a:lstStyle/>
          <a:p>
            <a:r>
              <a:rPr lang="en-US" sz="6600" dirty="0"/>
              <a:t>CHINESER  DENKEN (?)</a:t>
            </a:r>
          </a:p>
        </p:txBody>
      </p:sp>
      <p:sp>
        <p:nvSpPr>
          <p:cNvPr id="3" name="Ondertitel 2">
            <a:extLst>
              <a:ext uri="{FF2B5EF4-FFF2-40B4-BE49-F238E27FC236}">
                <a16:creationId xmlns:a16="http://schemas.microsoft.com/office/drawing/2014/main" id="{A11DF7BB-B774-480D-85A1-3B394B6C5EEC}"/>
              </a:ext>
            </a:extLst>
          </p:cNvPr>
          <p:cNvSpPr>
            <a:spLocks noGrp="1"/>
          </p:cNvSpPr>
          <p:nvPr>
            <p:ph type="subTitle" idx="4294967295"/>
          </p:nvPr>
        </p:nvSpPr>
        <p:spPr>
          <a:xfrm>
            <a:off x="5277329" y="4796852"/>
            <a:ext cx="6274590" cy="1421068"/>
          </a:xfrm>
          <a:noFill/>
        </p:spPr>
        <p:txBody>
          <a:bodyPr vert="horz" lIns="91440" tIns="45720" rIns="91440" bIns="45720" rtlCol="0">
            <a:normAutofit/>
          </a:bodyPr>
          <a:lstStyle/>
          <a:p>
            <a:pPr marL="0" indent="0">
              <a:buNone/>
            </a:pPr>
            <a:r>
              <a:rPr lang="en-US" sz="2400" dirty="0"/>
              <a:t>23-09-2021</a:t>
            </a:r>
          </a:p>
        </p:txBody>
      </p:sp>
      <p:pic>
        <p:nvPicPr>
          <p:cNvPr id="1026" name="Picture 2" descr="Chinees denken - Uitgeverij Nieuwezijds">
            <a:extLst>
              <a:ext uri="{FF2B5EF4-FFF2-40B4-BE49-F238E27FC236}">
                <a16:creationId xmlns:a16="http://schemas.microsoft.com/office/drawing/2014/main" id="{A63A52C4-766A-44C2-B98E-F07E8A7097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56" r="3" b="3"/>
          <a:stretch/>
        </p:blipFill>
        <p:spPr bwMode="auto">
          <a:xfrm>
            <a:off x="1" y="10"/>
            <a:ext cx="465429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12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tODD BENSON THE LAST EMPEROR">
            <a:extLst>
              <a:ext uri="{FF2B5EF4-FFF2-40B4-BE49-F238E27FC236}">
                <a16:creationId xmlns:a16="http://schemas.microsoft.com/office/drawing/2014/main" id="{8C24677B-352A-409F-9B89-5D45E45E281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337" r="-1" b="29860"/>
          <a:stretch/>
        </p:blipFill>
        <p:spPr bwMode="auto">
          <a:xfrm>
            <a:off x="0" y="-75414"/>
            <a:ext cx="12192000" cy="804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0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4F0CEE-E8F1-4B8A-9525-E31703302900}"/>
              </a:ext>
            </a:extLst>
          </p:cNvPr>
          <p:cNvSpPr>
            <a:spLocks noGrp="1"/>
          </p:cNvSpPr>
          <p:nvPr>
            <p:ph type="title"/>
          </p:nvPr>
        </p:nvSpPr>
        <p:spPr>
          <a:xfrm>
            <a:off x="1075767" y="1188637"/>
            <a:ext cx="2988234" cy="4480726"/>
          </a:xfrm>
        </p:spPr>
        <p:txBody>
          <a:bodyPr>
            <a:normAutofit/>
          </a:bodyPr>
          <a:lstStyle/>
          <a:p>
            <a:pPr algn="r"/>
            <a:r>
              <a:rPr lang="nl-NL" sz="4100"/>
              <a:t>Interpretatie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278B5D1C-9986-48FB-85C3-7AF739D3AFC9}"/>
              </a:ext>
            </a:extLst>
          </p:cNvPr>
          <p:cNvSpPr>
            <a:spLocks noGrp="1"/>
          </p:cNvSpPr>
          <p:nvPr>
            <p:ph idx="1"/>
          </p:nvPr>
        </p:nvSpPr>
        <p:spPr>
          <a:xfrm>
            <a:off x="5255260" y="1648870"/>
            <a:ext cx="4702848" cy="3560260"/>
          </a:xfrm>
        </p:spPr>
        <p:txBody>
          <a:bodyPr anchor="ctr">
            <a:normAutofit/>
          </a:bodyPr>
          <a:lstStyle/>
          <a:p>
            <a:endParaRPr lang="nl-NL" sz="2400" dirty="0"/>
          </a:p>
          <a:p>
            <a:r>
              <a:rPr lang="nl-NL" sz="2400" dirty="0"/>
              <a:t>Continuïteit: XI = Nieuwe keizer CCP = nieuwe dynastie</a:t>
            </a:r>
          </a:p>
          <a:p>
            <a:endParaRPr lang="nl-NL" sz="2400" dirty="0"/>
          </a:p>
          <a:p>
            <a:r>
              <a:rPr lang="nl-NL" sz="2400" dirty="0"/>
              <a:t>Discontinuïteit: Schulte Nordholt, p. 10,11</a:t>
            </a:r>
          </a:p>
          <a:p>
            <a:pPr marL="0" indent="0">
              <a:buNone/>
            </a:pPr>
            <a:r>
              <a:rPr lang="nl-NL" sz="2400" dirty="0"/>
              <a:t>  </a:t>
            </a:r>
          </a:p>
          <a:p>
            <a:endParaRPr lang="nl-NL" sz="2400" dirty="0"/>
          </a:p>
          <a:p>
            <a:endParaRPr lang="nl-NL" sz="2400" dirty="0"/>
          </a:p>
        </p:txBody>
      </p:sp>
    </p:spTree>
    <p:extLst>
      <p:ext uri="{BB962C8B-B14F-4D97-AF65-F5344CB8AC3E}">
        <p14:creationId xmlns:p14="http://schemas.microsoft.com/office/powerpoint/2010/main" val="313989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79D9E-A08B-474A-ADA2-204E2BCCDB4C}"/>
              </a:ext>
            </a:extLst>
          </p:cNvPr>
          <p:cNvSpPr>
            <a:spLocks noGrp="1"/>
          </p:cNvSpPr>
          <p:nvPr>
            <p:ph type="title"/>
          </p:nvPr>
        </p:nvSpPr>
        <p:spPr>
          <a:xfrm>
            <a:off x="841248" y="548640"/>
            <a:ext cx="3600860" cy="5431536"/>
          </a:xfrm>
        </p:spPr>
        <p:txBody>
          <a:bodyPr>
            <a:normAutofit/>
          </a:bodyPr>
          <a:lstStyle/>
          <a:p>
            <a:r>
              <a:rPr lang="nl-NL" sz="4000" dirty="0"/>
              <a:t>Standplaatsge-bondenheid</a:t>
            </a:r>
          </a:p>
        </p:txBody>
      </p:sp>
      <p:sp>
        <p:nvSpPr>
          <p:cNvPr id="3" name="Tijdelijke aanduiding voor inhoud 2">
            <a:extLst>
              <a:ext uri="{FF2B5EF4-FFF2-40B4-BE49-F238E27FC236}">
                <a16:creationId xmlns:a16="http://schemas.microsoft.com/office/drawing/2014/main" id="{6BE6B76F-B280-42E2-993B-23E2BC2C285E}"/>
              </a:ext>
            </a:extLst>
          </p:cNvPr>
          <p:cNvSpPr>
            <a:spLocks noGrp="1"/>
          </p:cNvSpPr>
          <p:nvPr>
            <p:ph idx="1"/>
          </p:nvPr>
        </p:nvSpPr>
        <p:spPr>
          <a:xfrm>
            <a:off x="5126418" y="552091"/>
            <a:ext cx="6224335" cy="5431536"/>
          </a:xfrm>
        </p:spPr>
        <p:txBody>
          <a:bodyPr anchor="ctr">
            <a:normAutofit/>
          </a:bodyPr>
          <a:lstStyle/>
          <a:p>
            <a:pPr marL="0" indent="0">
              <a:buNone/>
            </a:pPr>
            <a:r>
              <a:rPr lang="nl-NL" sz="2400" dirty="0"/>
              <a:t>De kandidaat kan: </a:t>
            </a:r>
          </a:p>
          <a:p>
            <a:pPr marL="0" indent="0">
              <a:buNone/>
            </a:pPr>
            <a:r>
              <a:rPr lang="nl-NL" sz="2400" dirty="0"/>
              <a:t>15 Menselijk gedrag (denken en doen) </a:t>
            </a:r>
            <a:r>
              <a:rPr lang="nl-NL" sz="2400" dirty="0">
                <a:solidFill>
                  <a:srgbClr val="FF0000"/>
                </a:solidFill>
              </a:rPr>
              <a:t>in het verleden</a:t>
            </a:r>
            <a:r>
              <a:rPr lang="nl-NL" sz="2400" dirty="0"/>
              <a:t> verklaren vanuit de </a:t>
            </a:r>
            <a:r>
              <a:rPr lang="nl-NL" sz="2400" dirty="0">
                <a:solidFill>
                  <a:srgbClr val="FF0000"/>
                </a:solidFill>
              </a:rPr>
              <a:t>toen </a:t>
            </a:r>
            <a:r>
              <a:rPr lang="nl-NL" sz="2400" dirty="0"/>
              <a:t>en </a:t>
            </a:r>
            <a:r>
              <a:rPr lang="nl-NL" sz="2400" dirty="0">
                <a:solidFill>
                  <a:srgbClr val="FF0000"/>
                </a:solidFill>
              </a:rPr>
              <a:t>daar </a:t>
            </a:r>
            <a:r>
              <a:rPr lang="nl-NL" sz="2400" dirty="0"/>
              <a:t>bekende en geaccepteerde kennis en </a:t>
            </a:r>
            <a:r>
              <a:rPr lang="nl-NL" sz="2400" dirty="0">
                <a:solidFill>
                  <a:srgbClr val="FF0000"/>
                </a:solidFill>
              </a:rPr>
              <a:t>waarden </a:t>
            </a:r>
            <a:r>
              <a:rPr lang="nl-NL" sz="2400" dirty="0"/>
              <a:t>en vanuit </a:t>
            </a:r>
            <a:r>
              <a:rPr lang="nl-NL" sz="2400" dirty="0">
                <a:solidFill>
                  <a:srgbClr val="FF0000"/>
                </a:solidFill>
              </a:rPr>
              <a:t>de identiteit </a:t>
            </a:r>
            <a:r>
              <a:rPr lang="nl-NL" sz="2400" dirty="0"/>
              <a:t>van individuen en groepen die in die tijd en/of op die plaats leefden en hierbij rekening houden met verschillende factoren die de standplaatsgebondenheid van mensen of een groep bepalen. (Bijvoorbeeld: </a:t>
            </a:r>
            <a:r>
              <a:rPr lang="nl-NL" sz="2400" dirty="0">
                <a:solidFill>
                  <a:srgbClr val="FF0000"/>
                </a:solidFill>
              </a:rPr>
              <a:t>waardesystemen</a:t>
            </a:r>
            <a:r>
              <a:rPr lang="nl-NL" sz="2400" dirty="0"/>
              <a:t>, politieke, sociaaleconomische en culturele oriëntatie, kennis, gender, karakter, toevallige factoren)</a:t>
            </a:r>
          </a:p>
        </p:txBody>
      </p:sp>
    </p:spTree>
    <p:extLst>
      <p:ext uri="{BB962C8B-B14F-4D97-AF65-F5344CB8AC3E}">
        <p14:creationId xmlns:p14="http://schemas.microsoft.com/office/powerpoint/2010/main" val="415796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B8008-0C97-4D5E-B76C-C3060BAD5002}"/>
              </a:ext>
            </a:extLst>
          </p:cNvPr>
          <p:cNvSpPr>
            <a:spLocks noGrp="1"/>
          </p:cNvSpPr>
          <p:nvPr>
            <p:ph type="title"/>
          </p:nvPr>
        </p:nvSpPr>
        <p:spPr>
          <a:xfrm>
            <a:off x="4965430" y="629268"/>
            <a:ext cx="6586491" cy="1286160"/>
          </a:xfrm>
        </p:spPr>
        <p:txBody>
          <a:bodyPr anchor="b">
            <a:normAutofit/>
          </a:bodyPr>
          <a:lstStyle/>
          <a:p>
            <a:r>
              <a:rPr lang="nl-NL" dirty="0"/>
              <a:t>Standplaatsgebondenheid</a:t>
            </a:r>
          </a:p>
        </p:txBody>
      </p:sp>
      <p:sp>
        <p:nvSpPr>
          <p:cNvPr id="3" name="Tijdelijke aanduiding voor inhoud 2">
            <a:extLst>
              <a:ext uri="{FF2B5EF4-FFF2-40B4-BE49-F238E27FC236}">
                <a16:creationId xmlns:a16="http://schemas.microsoft.com/office/drawing/2014/main" id="{0D0B3ACD-1EB7-489B-975F-4AB77B8D5448}"/>
              </a:ext>
            </a:extLst>
          </p:cNvPr>
          <p:cNvSpPr>
            <a:spLocks noGrp="1"/>
          </p:cNvSpPr>
          <p:nvPr>
            <p:ph idx="1"/>
          </p:nvPr>
        </p:nvSpPr>
        <p:spPr>
          <a:xfrm>
            <a:off x="4965431" y="2438400"/>
            <a:ext cx="6586489" cy="3785419"/>
          </a:xfrm>
        </p:spPr>
        <p:txBody>
          <a:bodyPr>
            <a:noAutofit/>
          </a:bodyPr>
          <a:lstStyle/>
          <a:p>
            <a:r>
              <a:rPr lang="nl-NL" dirty="0"/>
              <a:t>‘Ontmoeting met andere culturen en tijden / andere culturen in andere tijden is altijd manier om eigen tijd / cultuur tegen het licht te houden. ‘</a:t>
            </a:r>
          </a:p>
          <a:p>
            <a:endParaRPr lang="nl-NL" dirty="0"/>
          </a:p>
          <a:p>
            <a:r>
              <a:rPr lang="nl-NL" dirty="0"/>
              <a:t>‘Elke cultuur is een soort levend experiment van wat er zou gebeuren als we hier wat meer waarde en daar wat minder waarde aan zouden hechten’. </a:t>
            </a:r>
          </a:p>
        </p:txBody>
      </p:sp>
      <p:pic>
        <p:nvPicPr>
          <p:cNvPr id="1026" name="Picture 2" descr="bol.com | Hoe de wereld denkt, Julian Baggini | 9789046824283 | Boeken">
            <a:extLst>
              <a:ext uri="{FF2B5EF4-FFF2-40B4-BE49-F238E27FC236}">
                <a16:creationId xmlns:a16="http://schemas.microsoft.com/office/drawing/2014/main" id="{1C257FBD-5AA3-42F0-A170-E1811E89F5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37" r="-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CA6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75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F4D7C1-6889-4188-BFD1-76CB4DB9C283}"/>
              </a:ext>
            </a:extLst>
          </p:cNvPr>
          <p:cNvSpPr>
            <a:spLocks noGrp="1"/>
          </p:cNvSpPr>
          <p:nvPr>
            <p:ph type="title"/>
          </p:nvPr>
        </p:nvSpPr>
        <p:spPr>
          <a:xfrm>
            <a:off x="4965430" y="629268"/>
            <a:ext cx="6586491" cy="1286160"/>
          </a:xfrm>
        </p:spPr>
        <p:txBody>
          <a:bodyPr anchor="b">
            <a:normAutofit/>
          </a:bodyPr>
          <a:lstStyle/>
          <a:p>
            <a:r>
              <a:rPr lang="nl-NL" sz="4100"/>
              <a:t>Bieri:  Historische nieuwsgierigheid</a:t>
            </a:r>
          </a:p>
        </p:txBody>
      </p:sp>
      <p:sp>
        <p:nvSpPr>
          <p:cNvPr id="3" name="Tijdelijke aanduiding voor inhoud 2">
            <a:extLst>
              <a:ext uri="{FF2B5EF4-FFF2-40B4-BE49-F238E27FC236}">
                <a16:creationId xmlns:a16="http://schemas.microsoft.com/office/drawing/2014/main" id="{E4BEBC44-9A09-4138-B64F-53DB847755AF}"/>
              </a:ext>
            </a:extLst>
          </p:cNvPr>
          <p:cNvSpPr>
            <a:spLocks noGrp="1"/>
          </p:cNvSpPr>
          <p:nvPr>
            <p:ph idx="1"/>
          </p:nvPr>
        </p:nvSpPr>
        <p:spPr>
          <a:xfrm>
            <a:off x="4965431" y="2438400"/>
            <a:ext cx="6586489" cy="3785419"/>
          </a:xfrm>
        </p:spPr>
        <p:txBody>
          <a:bodyPr>
            <a:normAutofit/>
          </a:bodyPr>
          <a:lstStyle/>
          <a:p>
            <a:pPr marL="0" indent="0">
              <a:buNone/>
            </a:pPr>
            <a:r>
              <a:rPr lang="nl-NL" sz="2000"/>
              <a:t>En het basisprincipe van deze nieuwsgierigheid is het idee dat het allemaal ook heel anders had kunnen zijn, want achter onze cultuur zit geen metafysische noodzakelijkheid. Het verlichte bewustzijn is derhalve een bewustzijn van de historische toevalligheid en wordt zichtbaar in het </a:t>
            </a:r>
            <a:r>
              <a:rPr lang="nl-NL" sz="2000">
                <a:highlight>
                  <a:srgbClr val="FFFF00"/>
                </a:highlight>
              </a:rPr>
              <a:t>talent om de eigen cultuur van een zekere afstand te bekijken </a:t>
            </a:r>
            <a:r>
              <a:rPr lang="nl-NL" sz="2000"/>
              <a:t>en een ironisch en speels standpunt in te nemen. Dat wil niet zeggen: de eigen vorm van leven ontkennen. Het wil alleen zeggen: </a:t>
            </a:r>
            <a:r>
              <a:rPr lang="nl-NL" sz="2000">
                <a:highlight>
                  <a:srgbClr val="FFFF00"/>
                </a:highlight>
              </a:rPr>
              <a:t>je distantiëren van de naïeve en arrogante gedachte dat de eigen levensvorm beter zou passen bij het zogenaamde wezen van de mens dan alle andere.</a:t>
            </a:r>
          </a:p>
        </p:txBody>
      </p:sp>
      <p:pic>
        <p:nvPicPr>
          <p:cNvPr id="1026" name="Picture 2" descr="bol.com | Wie wäre es, gebildet zu sein? (ebook), Peter Bieri |  9783831269501 | Boeken">
            <a:extLst>
              <a:ext uri="{FF2B5EF4-FFF2-40B4-BE49-F238E27FC236}">
                <a16:creationId xmlns:a16="http://schemas.microsoft.com/office/drawing/2014/main" id="{93CDE427-4C2B-463D-8566-20E09315D8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042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1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DEB93-2BDE-424B-8B3D-0F8A2645D511}"/>
              </a:ext>
            </a:extLst>
          </p:cNvPr>
          <p:cNvSpPr>
            <a:spLocks noGrp="1"/>
          </p:cNvSpPr>
          <p:nvPr>
            <p:ph type="title"/>
          </p:nvPr>
        </p:nvSpPr>
        <p:spPr>
          <a:xfrm>
            <a:off x="612648" y="1078992"/>
            <a:ext cx="6268770" cy="1536192"/>
          </a:xfrm>
        </p:spPr>
        <p:txBody>
          <a:bodyPr anchor="b">
            <a:normAutofit/>
          </a:bodyPr>
          <a:lstStyle/>
          <a:p>
            <a:r>
              <a:rPr lang="nl-NL" sz="5200"/>
              <a:t>SUN TZU</a:t>
            </a:r>
            <a:endParaRPr lang="nl-NL" sz="5200" dirty="0"/>
          </a:p>
        </p:txBody>
      </p:sp>
      <p:sp>
        <p:nvSpPr>
          <p:cNvPr id="3" name="Tijdelijke aanduiding voor inhoud 2">
            <a:extLst>
              <a:ext uri="{FF2B5EF4-FFF2-40B4-BE49-F238E27FC236}">
                <a16:creationId xmlns:a16="http://schemas.microsoft.com/office/drawing/2014/main" id="{8F56F563-85C3-43B2-8E6F-07213ADF7685}"/>
              </a:ext>
            </a:extLst>
          </p:cNvPr>
          <p:cNvSpPr>
            <a:spLocks noGrp="1"/>
          </p:cNvSpPr>
          <p:nvPr>
            <p:ph idx="1"/>
          </p:nvPr>
        </p:nvSpPr>
        <p:spPr>
          <a:xfrm>
            <a:off x="615458" y="3355848"/>
            <a:ext cx="6268770" cy="2825496"/>
          </a:xfrm>
        </p:spPr>
        <p:txBody>
          <a:bodyPr>
            <a:normAutofit/>
          </a:bodyPr>
          <a:lstStyle/>
          <a:p>
            <a:pPr marL="0" indent="0">
              <a:buNone/>
            </a:pPr>
            <a:r>
              <a:rPr lang="nl-NL" sz="2200"/>
              <a:t>‘</a:t>
            </a:r>
            <a:r>
              <a:rPr lang="nl-NL" sz="2200" i="1"/>
              <a:t>Als je de vijand kent en jezelf, hoef je niet bang te zijn voor de afloop van honderd veldslagen. Als je jezelf kent maar de vijand niet, zul je voor elke overwinning ook een nederlaag leiden. Als je noch de vijand noch jezelf kent, zul je in elk gevecht bezwijken.’</a:t>
            </a:r>
          </a:p>
        </p:txBody>
      </p:sp>
      <p:pic>
        <p:nvPicPr>
          <p:cNvPr id="1026" name="Picture 2" descr="Amazon.com: The Art Of War (9781545211953): Tzu, Sun, Giles, Lionel: Books">
            <a:extLst>
              <a:ext uri="{FF2B5EF4-FFF2-40B4-BE49-F238E27FC236}">
                <a16:creationId xmlns:a16="http://schemas.microsoft.com/office/drawing/2014/main" id="{F1962453-18CB-4782-B4CE-D18189763D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3"/>
          <a:stretch/>
        </p:blipFill>
        <p:spPr bwMode="auto">
          <a:xfrm>
            <a:off x="7684006" y="10"/>
            <a:ext cx="450799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6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89557B-FD61-4D74-A7BE-9839ADB8B21A}"/>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nl-NL" sz="3400" kern="1200">
                <a:latin typeface="+mj-lt"/>
                <a:ea typeface="+mj-ea"/>
                <a:cs typeface="+mj-cs"/>
              </a:rPr>
              <a:t>KLASSIEKE PERIODE  / AXIALE PERIODE </a:t>
            </a:r>
            <a:br>
              <a:rPr lang="nl-NL" sz="3400" kern="1200">
                <a:latin typeface="+mj-lt"/>
                <a:ea typeface="+mj-ea"/>
                <a:cs typeface="+mj-cs"/>
              </a:rPr>
            </a:br>
            <a:br>
              <a:rPr lang="nl-NL" sz="3400"/>
            </a:br>
            <a:endParaRPr lang="nl-NL" sz="3400" kern="1200">
              <a:latin typeface="+mj-lt"/>
              <a:ea typeface="+mj-ea"/>
              <a:cs typeface="+mj-cs"/>
            </a:endParaRPr>
          </a:p>
        </p:txBody>
      </p:sp>
      <p:sp>
        <p:nvSpPr>
          <p:cNvPr id="7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inhoud 3">
            <a:extLst>
              <a:ext uri="{FF2B5EF4-FFF2-40B4-BE49-F238E27FC236}">
                <a16:creationId xmlns:a16="http://schemas.microsoft.com/office/drawing/2014/main" id="{676CE769-10DA-439A-8621-0275413752CC}"/>
              </a:ext>
            </a:extLst>
          </p:cNvPr>
          <p:cNvSpPr>
            <a:spLocks noGrp="1"/>
          </p:cNvSpPr>
          <p:nvPr>
            <p:ph idx="1"/>
          </p:nvPr>
        </p:nvSpPr>
        <p:spPr>
          <a:xfrm>
            <a:off x="640080" y="2872899"/>
            <a:ext cx="4243589" cy="3320668"/>
          </a:xfrm>
        </p:spPr>
        <p:txBody>
          <a:bodyPr vert="horz" lIns="91440" tIns="45720" rIns="91440" bIns="45720" rtlCol="0">
            <a:normAutofit/>
          </a:bodyPr>
          <a:lstStyle/>
          <a:p>
            <a:r>
              <a:rPr lang="nl-NL" sz="2000"/>
              <a:t>(9</a:t>
            </a:r>
            <a:r>
              <a:rPr lang="nl-NL" sz="2000" baseline="30000"/>
              <a:t>e</a:t>
            </a:r>
            <a:r>
              <a:rPr lang="nl-NL" sz="2000"/>
              <a:t> EEUW v.Chr. -2</a:t>
            </a:r>
            <a:r>
              <a:rPr lang="nl-NL" sz="2000" baseline="30000"/>
              <a:t>e</a:t>
            </a:r>
            <a:r>
              <a:rPr lang="nl-NL" sz="2000"/>
              <a:t> EEUW.</a:t>
            </a:r>
          </a:p>
          <a:p>
            <a:pPr marL="0" indent="0">
              <a:buNone/>
            </a:pPr>
            <a:endParaRPr lang="nl-NL" sz="2000"/>
          </a:p>
          <a:p>
            <a:r>
              <a:rPr lang="nl-NL" sz="2000"/>
              <a:t>BLIJVENDE INVLOED (IMMATERIËLE CONTINUÏTEIT OP CHINA</a:t>
            </a:r>
          </a:p>
          <a:p>
            <a:pPr marL="0" indent="0">
              <a:buNone/>
            </a:pPr>
            <a:r>
              <a:rPr lang="nl-NL" sz="2000"/>
              <a:t> - sociaal-politiek</a:t>
            </a:r>
          </a:p>
          <a:p>
            <a:pPr marL="0" indent="0">
              <a:buNone/>
            </a:pPr>
            <a:r>
              <a:rPr lang="nl-NL" sz="2000"/>
              <a:t> - intellectueel</a:t>
            </a:r>
          </a:p>
          <a:p>
            <a:pPr marL="0" indent="0">
              <a:buNone/>
            </a:pPr>
            <a:endParaRPr lang="nl-NL" sz="2000"/>
          </a:p>
          <a:p>
            <a:r>
              <a:rPr lang="nl-NL" sz="2000"/>
              <a:t>TIJD VAN DE 100 SCHOLEN </a:t>
            </a:r>
          </a:p>
          <a:p>
            <a:endParaRPr lang="en-US" sz="2000"/>
          </a:p>
        </p:txBody>
      </p:sp>
      <p:pic>
        <p:nvPicPr>
          <p:cNvPr id="1026" name="Picture 2">
            <a:extLst>
              <a:ext uri="{FF2B5EF4-FFF2-40B4-BE49-F238E27FC236}">
                <a16:creationId xmlns:a16="http://schemas.microsoft.com/office/drawing/2014/main" id="{C24557CE-53EC-4111-A21D-B1B79A916E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69" r="1" b="1337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4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2DC9A-3555-4DFF-9869-391C2D1C711D}"/>
              </a:ext>
            </a:extLst>
          </p:cNvPr>
          <p:cNvSpPr>
            <a:spLocks noGrp="1"/>
          </p:cNvSpPr>
          <p:nvPr>
            <p:ph type="title"/>
          </p:nvPr>
        </p:nvSpPr>
        <p:spPr>
          <a:xfrm>
            <a:off x="838198" y="547815"/>
            <a:ext cx="5167185" cy="1680519"/>
          </a:xfrm>
        </p:spPr>
        <p:txBody>
          <a:bodyPr>
            <a:normAutofit/>
          </a:bodyPr>
          <a:lstStyle/>
          <a:p>
            <a:r>
              <a:rPr lang="nl-NL" sz="4000"/>
              <a:t>EEN GALACTISCH IMPERIUM …</a:t>
            </a:r>
          </a:p>
        </p:txBody>
      </p:sp>
      <p:sp>
        <p:nvSpPr>
          <p:cNvPr id="3" name="Tijdelijke aanduiding voor inhoud 2">
            <a:extLst>
              <a:ext uri="{FF2B5EF4-FFF2-40B4-BE49-F238E27FC236}">
                <a16:creationId xmlns:a16="http://schemas.microsoft.com/office/drawing/2014/main" id="{75AE7D11-88C6-4F54-8EDA-C2B56148A456}"/>
              </a:ext>
            </a:extLst>
          </p:cNvPr>
          <p:cNvSpPr>
            <a:spLocks noGrp="1"/>
          </p:cNvSpPr>
          <p:nvPr>
            <p:ph idx="1"/>
          </p:nvPr>
        </p:nvSpPr>
        <p:spPr>
          <a:xfrm>
            <a:off x="6186619" y="547815"/>
            <a:ext cx="5178960" cy="1680519"/>
          </a:xfrm>
        </p:spPr>
        <p:txBody>
          <a:bodyPr anchor="ctr">
            <a:normAutofit/>
          </a:bodyPr>
          <a:lstStyle/>
          <a:p>
            <a:pPr marL="0" indent="0">
              <a:buNone/>
            </a:pPr>
            <a:r>
              <a:rPr lang="nl-NL" sz="2000"/>
              <a:t>‘CHINA IS VEEL MEER DAN EEN ‘GROTE MACHT’ – HET IS EEN OPKOMEND IMPERIUM VAN EEN SOORT DIE WE IN DE WERELDGESCHIEDENIS NOG NOOIT EERDER HEBBEN GEZIEN’.</a:t>
            </a:r>
          </a:p>
        </p:txBody>
      </p:sp>
      <p:pic>
        <p:nvPicPr>
          <p:cNvPr id="4" name="Picture 2" descr="bol.com | When Trees Fall, Monkeys Scatter: Rethinking Democracy In China  (ebook), John Keane |...">
            <a:extLst>
              <a:ext uri="{FF2B5EF4-FFF2-40B4-BE49-F238E27FC236}">
                <a16:creationId xmlns:a16="http://schemas.microsoft.com/office/drawing/2014/main" id="{F618FF22-5D8C-41F3-B816-BCC1272FE3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69279" y="2421924"/>
            <a:ext cx="2505023" cy="37111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B947487-A9BE-4B01-AFEB-867EFF6515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98394" y="2830685"/>
            <a:ext cx="5167185" cy="289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37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226DC-741C-40FD-B6B0-5C02220BDC51}"/>
              </a:ext>
            </a:extLst>
          </p:cNvPr>
          <p:cNvSpPr>
            <a:spLocks noGrp="1"/>
          </p:cNvSpPr>
          <p:nvPr>
            <p:ph type="title"/>
          </p:nvPr>
        </p:nvSpPr>
        <p:spPr/>
        <p:txBody>
          <a:bodyPr/>
          <a:lstStyle/>
          <a:p>
            <a:r>
              <a:rPr lang="nl-NL" dirty="0"/>
              <a:t>Stoltenberg in de VK 1 juni 2021</a:t>
            </a:r>
          </a:p>
        </p:txBody>
      </p:sp>
      <p:sp>
        <p:nvSpPr>
          <p:cNvPr id="3" name="Tijdelijke aanduiding voor inhoud 2">
            <a:extLst>
              <a:ext uri="{FF2B5EF4-FFF2-40B4-BE49-F238E27FC236}">
                <a16:creationId xmlns:a16="http://schemas.microsoft.com/office/drawing/2014/main" id="{4B9AFC92-09FD-4A29-8A63-A02654E757EA}"/>
              </a:ext>
            </a:extLst>
          </p:cNvPr>
          <p:cNvSpPr>
            <a:spLocks noGrp="1"/>
          </p:cNvSpPr>
          <p:nvPr>
            <p:ph idx="1"/>
          </p:nvPr>
        </p:nvSpPr>
        <p:spPr/>
        <p:txBody>
          <a:bodyPr>
            <a:normAutofit fontScale="77500" lnSpcReduction="20000"/>
          </a:bodyPr>
          <a:lstStyle/>
          <a:p>
            <a:pPr marL="0" indent="0">
              <a:buNone/>
            </a:pPr>
            <a:r>
              <a:rPr lang="nl-NL" b="1" dirty="0"/>
              <a:t>De meningen over China liepen lang uiteen binnen de alliantie. Hoe zit dat nu?</a:t>
            </a:r>
          </a:p>
          <a:p>
            <a:pPr marL="0" indent="0">
              <a:buNone/>
            </a:pPr>
            <a:r>
              <a:rPr lang="nl-NL" dirty="0"/>
              <a:t>‘We zijn met dertig bondgenoten en natuurlijk zijn er verschillen. Maar sinds China voor het eerst besproken werd op de Top van Londen in 2019, naderen de standpunten elkaar. Er liggen in China kansen voor onze economieën en voor samenwerking op het gebied van wapenbeheersing en klimaatverandering. Maar er is </a:t>
            </a:r>
            <a:r>
              <a:rPr lang="nl-NL" dirty="0">
                <a:highlight>
                  <a:srgbClr val="FFFF00"/>
                </a:highlight>
              </a:rPr>
              <a:t>groeiend besef van de risico’s en uitdagingen. </a:t>
            </a:r>
            <a:r>
              <a:rPr lang="nl-NL" dirty="0"/>
              <a:t>China heeft binnenkort </a:t>
            </a:r>
            <a:r>
              <a:rPr lang="nl-NL" dirty="0">
                <a:highlight>
                  <a:srgbClr val="FFFF00"/>
                </a:highlight>
              </a:rPr>
              <a:t>de grootste economie </a:t>
            </a:r>
            <a:r>
              <a:rPr lang="nl-NL" dirty="0"/>
              <a:t>ter wereld, ze hebben al het </a:t>
            </a:r>
            <a:r>
              <a:rPr lang="nl-NL" dirty="0">
                <a:highlight>
                  <a:srgbClr val="FFFF00"/>
                </a:highlight>
              </a:rPr>
              <a:t>tweede defensiebudget </a:t>
            </a:r>
            <a:r>
              <a:rPr lang="nl-NL" dirty="0"/>
              <a:t>ter wereld, </a:t>
            </a:r>
            <a:r>
              <a:rPr lang="nl-NL" dirty="0">
                <a:highlight>
                  <a:srgbClr val="FFFF00"/>
                </a:highlight>
              </a:rPr>
              <a:t>de grootste marine</a:t>
            </a:r>
            <a:r>
              <a:rPr lang="nl-NL" dirty="0"/>
              <a:t>. En ze bouwen steeds geavanceerdere wapens met gebruik van </a:t>
            </a:r>
            <a:r>
              <a:rPr lang="nl-NL" dirty="0">
                <a:highlight>
                  <a:srgbClr val="FFFF00"/>
                </a:highlight>
              </a:rPr>
              <a:t>kunstmatige intelligentie en autonome systemen.</a:t>
            </a:r>
          </a:p>
          <a:p>
            <a:pPr marL="0" indent="0">
              <a:buNone/>
            </a:pPr>
            <a:endParaRPr lang="nl-NL" dirty="0">
              <a:highlight>
                <a:srgbClr val="FFFF00"/>
              </a:highlight>
            </a:endParaRPr>
          </a:p>
          <a:p>
            <a:pPr marL="0" indent="0">
              <a:buNone/>
            </a:pPr>
            <a:r>
              <a:rPr lang="nl-NL" dirty="0"/>
              <a:t>‘China deelt onze waarden niet. We zien niet alleen wat China doet met Oeigoeren en in Hongkong, maar ook hoe ze buurlanden onder grote druk zetten en Taiwan bedreigen. China en Rusland zijn bezig met een autoritair tegenoffensief, vaak in samenwerking. Dus de Navo moet dit wel serieus nemen. Ook omdat </a:t>
            </a:r>
            <a:r>
              <a:rPr lang="nl-NL" dirty="0">
                <a:highlight>
                  <a:srgbClr val="FFFF00"/>
                </a:highlight>
              </a:rPr>
              <a:t>China dichterbij komt</a:t>
            </a:r>
            <a:r>
              <a:rPr lang="nl-NL" dirty="0"/>
              <a:t>: in het noordpoolgebied, in Afrika, en met investeringen in kritieke infrastructuur in onze landen.</a:t>
            </a:r>
          </a:p>
          <a:p>
            <a:endParaRPr lang="nl-NL" dirty="0"/>
          </a:p>
        </p:txBody>
      </p:sp>
    </p:spTree>
    <p:extLst>
      <p:ext uri="{BB962C8B-B14F-4D97-AF65-F5344CB8AC3E}">
        <p14:creationId xmlns:p14="http://schemas.microsoft.com/office/powerpoint/2010/main" val="338589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nese Thought: From Confucius to Cook Ding (Pelican Books) (English  Edition) eBook: Sterckx, Roel: Amazon.nl: Kindle Store">
            <a:extLst>
              <a:ext uri="{FF2B5EF4-FFF2-40B4-BE49-F238E27FC236}">
                <a16:creationId xmlns:a16="http://schemas.microsoft.com/office/drawing/2014/main" id="{54EF34EC-4601-4715-9BF3-DAA8766303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9719" y="761215"/>
            <a:ext cx="3902697" cy="533557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61EA4F05-37A8-4C5B-B960-F7929EA2599B}"/>
              </a:ext>
            </a:extLst>
          </p:cNvPr>
          <p:cNvSpPr>
            <a:spLocks noGrp="1"/>
          </p:cNvSpPr>
          <p:nvPr>
            <p:ph sz="half" idx="4294967295"/>
          </p:nvPr>
        </p:nvSpPr>
        <p:spPr>
          <a:xfrm>
            <a:off x="0" y="606425"/>
            <a:ext cx="6305550" cy="5570538"/>
          </a:xfrm>
        </p:spPr>
        <p:txBody>
          <a:bodyPr>
            <a:normAutofit/>
          </a:bodyPr>
          <a:lstStyle/>
          <a:p>
            <a:pPr marL="0" indent="0">
              <a:buNone/>
            </a:pPr>
            <a:r>
              <a:rPr lang="nl-NL" sz="3200"/>
              <a:t>For those still comfortable with intercultural conversation in terms of ‘we’ versus ‘them’, the knowledge that the average Cinese teenager or college student knows much more about ‘us’ than we know about ‘them’ should be a gentle wake-up call. </a:t>
            </a:r>
            <a:r>
              <a:rPr lang="nl-NL" sz="3200">
                <a:solidFill>
                  <a:srgbClr val="FF0000"/>
                </a:solidFill>
              </a:rPr>
              <a:t>To understand China, we need to learn to think Chinese.’</a:t>
            </a:r>
          </a:p>
          <a:p>
            <a:pPr marL="0" indent="0">
              <a:buNone/>
            </a:pPr>
            <a:endParaRPr lang="nl-NL" sz="3200"/>
          </a:p>
          <a:p>
            <a:pPr marL="0" indent="0">
              <a:buNone/>
            </a:pPr>
            <a:r>
              <a:rPr lang="nl-NL" sz="3200"/>
              <a:t>Roel Stercks, </a:t>
            </a:r>
            <a:r>
              <a:rPr lang="nl-NL" sz="3200" i="1"/>
              <a:t>Chinese Thought, p.x</a:t>
            </a:r>
            <a:endParaRPr lang="nl-NL" sz="3200" i="1" dirty="0"/>
          </a:p>
        </p:txBody>
      </p:sp>
    </p:spTree>
    <p:extLst>
      <p:ext uri="{BB962C8B-B14F-4D97-AF65-F5344CB8AC3E}">
        <p14:creationId xmlns:p14="http://schemas.microsoft.com/office/powerpoint/2010/main" val="291697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at kan ik leren van de taoïsten?, Jan De Meyer | 9789463105590 | Boeken |  bol.com">
            <a:extLst>
              <a:ext uri="{FF2B5EF4-FFF2-40B4-BE49-F238E27FC236}">
                <a16:creationId xmlns:a16="http://schemas.microsoft.com/office/drawing/2014/main" id="{F98086F0-D148-4734-9134-C654D9501A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5703" y="1123527"/>
            <a:ext cx="2854976" cy="4604800"/>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8" name="Picture 4" descr="≥ Vind chinees leren op Marktplaats - augustus 2021">
            <a:extLst>
              <a:ext uri="{FF2B5EF4-FFF2-40B4-BE49-F238E27FC236}">
                <a16:creationId xmlns:a16="http://schemas.microsoft.com/office/drawing/2014/main" id="{447B9188-7056-4978-BDD4-2FFD2258A0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10676" y="2209965"/>
            <a:ext cx="3537345" cy="2431924"/>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2" descr="Wat kan ik leren van Confucius?">
            <a:extLst>
              <a:ext uri="{FF2B5EF4-FFF2-40B4-BE49-F238E27FC236}">
                <a16:creationId xmlns:a16="http://schemas.microsoft.com/office/drawing/2014/main" id="{627E0452-6D42-44C8-9C83-D9E570646E5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87652" y="1123528"/>
            <a:ext cx="2866488"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49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6D94622-09A0-40AB-AAE0-B23C7A56489F}"/>
              </a:ext>
            </a:extLst>
          </p:cNvPr>
          <p:cNvSpPr>
            <a:spLocks noGrp="1"/>
          </p:cNvSpPr>
          <p:nvPr>
            <p:ph idx="4294967295"/>
          </p:nvPr>
        </p:nvSpPr>
        <p:spPr>
          <a:xfrm>
            <a:off x="838200" y="1825625"/>
            <a:ext cx="10515600" cy="4351338"/>
          </a:xfrm>
        </p:spPr>
        <p:txBody>
          <a:bodyPr vert="horz" lIns="91440" tIns="45720" rIns="91440" bIns="45720" rtlCol="0">
            <a:normAutofit/>
          </a:bodyPr>
          <a:lstStyle/>
          <a:p>
            <a:pPr marL="0" indent="0" fontAlgn="base">
              <a:buNone/>
            </a:pPr>
            <a:r>
              <a:rPr lang="en-US" b="1" dirty="0"/>
              <a:t>China and America are world powers without serious rivals.</a:t>
            </a:r>
            <a:endParaRPr lang="en-US" dirty="0"/>
          </a:p>
          <a:p>
            <a:pPr marL="0" indent="0" fontAlgn="base">
              <a:buNone/>
            </a:pPr>
            <a:r>
              <a:rPr lang="en-US" b="1" dirty="0"/>
              <a:t>A massive geopolitical contest has begun.</a:t>
            </a:r>
            <a:endParaRPr lang="en-US" dirty="0"/>
          </a:p>
          <a:p>
            <a:pPr marL="0" fontAlgn="base"/>
            <a:endParaRPr lang="en-US" dirty="0"/>
          </a:p>
          <a:p>
            <a:pPr fontAlgn="base"/>
            <a:r>
              <a:rPr lang="en-US" dirty="0"/>
              <a:t>America prizes </a:t>
            </a:r>
            <a:r>
              <a:rPr lang="en-US" dirty="0">
                <a:solidFill>
                  <a:srgbClr val="FF0000"/>
                </a:solidFill>
              </a:rPr>
              <a:t>freedom</a:t>
            </a:r>
            <a:r>
              <a:rPr lang="en-US" dirty="0"/>
              <a:t>; China values </a:t>
            </a:r>
            <a:r>
              <a:rPr lang="en-US" dirty="0">
                <a:solidFill>
                  <a:srgbClr val="FF0000"/>
                </a:solidFill>
              </a:rPr>
              <a:t>freedom from chaos</a:t>
            </a:r>
            <a:r>
              <a:rPr lang="en-US" dirty="0"/>
              <a:t>.</a:t>
            </a:r>
          </a:p>
          <a:p>
            <a:pPr fontAlgn="base"/>
            <a:r>
              <a:rPr lang="en-US" dirty="0"/>
              <a:t>America values </a:t>
            </a:r>
            <a:r>
              <a:rPr lang="en-US" dirty="0">
                <a:solidFill>
                  <a:srgbClr val="FF0000"/>
                </a:solidFill>
              </a:rPr>
              <a:t>strategic decisiveness</a:t>
            </a:r>
            <a:r>
              <a:rPr lang="en-US" dirty="0"/>
              <a:t>; China values </a:t>
            </a:r>
            <a:r>
              <a:rPr lang="en-US" dirty="0">
                <a:solidFill>
                  <a:srgbClr val="FF0000"/>
                </a:solidFill>
              </a:rPr>
              <a:t>patience</a:t>
            </a:r>
            <a:r>
              <a:rPr lang="en-US" dirty="0"/>
              <a:t>.</a:t>
            </a:r>
          </a:p>
          <a:p>
            <a:pPr fontAlgn="base"/>
            <a:r>
              <a:rPr lang="en-US" dirty="0"/>
              <a:t>America is becoming society of </a:t>
            </a:r>
            <a:r>
              <a:rPr lang="en-US" dirty="0">
                <a:solidFill>
                  <a:srgbClr val="FF0000"/>
                </a:solidFill>
              </a:rPr>
              <a:t>lasting inequality</a:t>
            </a:r>
            <a:r>
              <a:rPr lang="en-US" dirty="0"/>
              <a:t>; China a </a:t>
            </a:r>
            <a:r>
              <a:rPr lang="en-US" dirty="0">
                <a:solidFill>
                  <a:srgbClr val="FF0000"/>
                </a:solidFill>
              </a:rPr>
              <a:t>meritocracy.</a:t>
            </a:r>
          </a:p>
          <a:p>
            <a:pPr fontAlgn="base"/>
            <a:r>
              <a:rPr lang="en-US" dirty="0"/>
              <a:t>America has </a:t>
            </a:r>
            <a:r>
              <a:rPr lang="en-US" dirty="0">
                <a:solidFill>
                  <a:srgbClr val="FF0000"/>
                </a:solidFill>
              </a:rPr>
              <a:t>abandoned multilateralism</a:t>
            </a:r>
            <a:r>
              <a:rPr lang="en-US" dirty="0"/>
              <a:t>; China </a:t>
            </a:r>
            <a:r>
              <a:rPr lang="en-US" dirty="0">
                <a:solidFill>
                  <a:srgbClr val="FF0000"/>
                </a:solidFill>
              </a:rPr>
              <a:t>welcomes it.</a:t>
            </a:r>
          </a:p>
          <a:p>
            <a:pPr marL="0"/>
            <a:endParaRPr lang="en-US" dirty="0"/>
          </a:p>
        </p:txBody>
      </p:sp>
    </p:spTree>
    <p:extLst>
      <p:ext uri="{BB962C8B-B14F-4D97-AF65-F5344CB8AC3E}">
        <p14:creationId xmlns:p14="http://schemas.microsoft.com/office/powerpoint/2010/main" val="108084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l.com | Heeft China al gewonnen? | 9789046827154 | Kishore Mahbubani |  Boeken">
            <a:extLst>
              <a:ext uri="{FF2B5EF4-FFF2-40B4-BE49-F238E27FC236}">
                <a16:creationId xmlns:a16="http://schemas.microsoft.com/office/drawing/2014/main" id="{CD6851CF-3706-4E58-A333-0F451F50DD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9252"/>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82C937F-034E-4DE7-9C16-0227CA29EF3B}"/>
              </a:ext>
            </a:extLst>
          </p:cNvPr>
          <p:cNvSpPr>
            <a:spLocks noGrp="1"/>
          </p:cNvSpPr>
          <p:nvPr>
            <p:ph type="title"/>
          </p:nvPr>
        </p:nvSpPr>
        <p:spPr>
          <a:xfrm>
            <a:off x="5827048" y="407987"/>
            <a:ext cx="5721484" cy="1325563"/>
          </a:xfrm>
        </p:spPr>
        <p:txBody>
          <a:bodyPr>
            <a:normAutofit/>
          </a:bodyPr>
          <a:lstStyle/>
          <a:p>
            <a:r>
              <a:rPr lang="nl-NL"/>
              <a:t>Kennen de VS (wij) China?</a:t>
            </a:r>
          </a:p>
        </p:txBody>
      </p:sp>
      <p:sp>
        <p:nvSpPr>
          <p:cNvPr id="2054" name="Content Placeholder 2053">
            <a:extLst>
              <a:ext uri="{FF2B5EF4-FFF2-40B4-BE49-F238E27FC236}">
                <a16:creationId xmlns:a16="http://schemas.microsoft.com/office/drawing/2014/main" id="{92320AB7-B2F9-410A-98A9-6B61600715D3}"/>
              </a:ext>
            </a:extLst>
          </p:cNvPr>
          <p:cNvSpPr>
            <a:spLocks noGrp="1"/>
          </p:cNvSpPr>
          <p:nvPr>
            <p:ph idx="1"/>
          </p:nvPr>
        </p:nvSpPr>
        <p:spPr>
          <a:xfrm>
            <a:off x="5827048" y="1868487"/>
            <a:ext cx="5721484" cy="4351338"/>
          </a:xfrm>
        </p:spPr>
        <p:txBody>
          <a:bodyPr>
            <a:normAutofit fontScale="92500" lnSpcReduction="10000"/>
          </a:bodyPr>
          <a:lstStyle/>
          <a:p>
            <a:pPr marL="0" indent="0">
              <a:buNone/>
            </a:pPr>
            <a:r>
              <a:rPr lang="en-US" sz="2400"/>
              <a:t>KISHORE MAHBUBANI:</a:t>
            </a:r>
          </a:p>
          <a:p>
            <a:pPr marL="0" indent="0">
              <a:buNone/>
            </a:pPr>
            <a:r>
              <a:rPr lang="en-US" sz="2400" i="1"/>
              <a:t>‘Maakt Amerika een fundamentele beoordelingsfout  als het de CCP beschouwt als de Chinese </a:t>
            </a:r>
            <a:r>
              <a:rPr lang="en-US" sz="2400" i="1">
                <a:solidFill>
                  <a:srgbClr val="FF0000"/>
                </a:solidFill>
              </a:rPr>
              <a:t>Communistische</a:t>
            </a:r>
            <a:r>
              <a:rPr lang="en-US" sz="2400" i="1"/>
              <a:t> Partij? In de ogen van veel </a:t>
            </a:r>
            <a:r>
              <a:rPr lang="nl-NL" sz="2400" i="1"/>
              <a:t>objectieve Aziatische waarnemers functioneert de CCP eigenlijk als een ‘</a:t>
            </a:r>
            <a:r>
              <a:rPr lang="nl-NL" sz="2400" i="1">
                <a:solidFill>
                  <a:srgbClr val="FF0000"/>
                </a:solidFill>
              </a:rPr>
              <a:t>Chinese cultuur-partij</a:t>
            </a:r>
            <a:r>
              <a:rPr lang="nl-NL" sz="2400" i="1"/>
              <a:t>’. Haar ziel is niet geworteld in de buitenlandse ideologie van het marxisme-leninisme maar in de Chinese cultuur. Daarom stel ik hier een toetsvraag: </a:t>
            </a:r>
            <a:r>
              <a:rPr lang="nl-NL" sz="2400" i="1">
                <a:solidFill>
                  <a:srgbClr val="FF0000"/>
                </a:solidFill>
              </a:rPr>
              <a:t>in hoeverre wordt het hoofd van een Chinese leider in beslag genomen door de marxistisch-leninistische ideologie en in hoeverre door de rijke geschiedenis van de Chinese cultuur?’</a:t>
            </a:r>
            <a:endParaRPr lang="en-US" sz="2400" i="1">
              <a:solidFill>
                <a:srgbClr val="FF0000"/>
              </a:solidFill>
            </a:endParaRPr>
          </a:p>
          <a:p>
            <a:pPr marL="0" indent="0">
              <a:buNone/>
            </a:pPr>
            <a:endParaRPr lang="en-US" sz="2000" dirty="0"/>
          </a:p>
        </p:txBody>
      </p:sp>
    </p:spTree>
    <p:extLst>
      <p:ext uri="{BB962C8B-B14F-4D97-AF65-F5344CB8AC3E}">
        <p14:creationId xmlns:p14="http://schemas.microsoft.com/office/powerpoint/2010/main" val="3847505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0EA70-2EF2-4205-8E6B-B6CD9CEEBF45}"/>
              </a:ext>
            </a:extLst>
          </p:cNvPr>
          <p:cNvSpPr>
            <a:spLocks noGrp="1"/>
          </p:cNvSpPr>
          <p:nvPr>
            <p:ph type="title"/>
          </p:nvPr>
        </p:nvSpPr>
        <p:spPr>
          <a:xfrm>
            <a:off x="838200" y="365125"/>
            <a:ext cx="3200400" cy="1325563"/>
          </a:xfrm>
        </p:spPr>
        <p:txBody>
          <a:bodyPr>
            <a:normAutofit/>
          </a:bodyPr>
          <a:lstStyle/>
          <a:p>
            <a:r>
              <a:rPr lang="nl-NL" sz="3200" dirty="0"/>
              <a:t>C</a:t>
            </a:r>
            <a:r>
              <a:rPr lang="nl-NL" sz="3200" dirty="0">
                <a:solidFill>
                  <a:srgbClr val="FF0000"/>
                </a:solidFill>
              </a:rPr>
              <a:t>C</a:t>
            </a:r>
            <a:r>
              <a:rPr lang="nl-NL" sz="3200" dirty="0"/>
              <a:t>P of </a:t>
            </a:r>
            <a:r>
              <a:rPr lang="nl-NL" sz="3200" dirty="0">
                <a:solidFill>
                  <a:srgbClr val="FF0000"/>
                </a:solidFill>
              </a:rPr>
              <a:t>C</a:t>
            </a:r>
            <a:r>
              <a:rPr lang="nl-NL" sz="3200" dirty="0"/>
              <a:t>CP?</a:t>
            </a:r>
          </a:p>
        </p:txBody>
      </p:sp>
      <p:sp>
        <p:nvSpPr>
          <p:cNvPr id="3" name="Tijdelijke aanduiding voor inhoud 2">
            <a:extLst>
              <a:ext uri="{FF2B5EF4-FFF2-40B4-BE49-F238E27FC236}">
                <a16:creationId xmlns:a16="http://schemas.microsoft.com/office/drawing/2014/main" id="{7FDBBCA6-D760-485D-B7DB-FDD2E6FFF0F1}"/>
              </a:ext>
            </a:extLst>
          </p:cNvPr>
          <p:cNvSpPr>
            <a:spLocks noGrp="1"/>
          </p:cNvSpPr>
          <p:nvPr>
            <p:ph idx="1"/>
          </p:nvPr>
        </p:nvSpPr>
        <p:spPr>
          <a:xfrm>
            <a:off x="838201" y="1825625"/>
            <a:ext cx="3200400" cy="4351338"/>
          </a:xfrm>
        </p:spPr>
        <p:txBody>
          <a:bodyPr>
            <a:normAutofit/>
          </a:bodyPr>
          <a:lstStyle/>
          <a:p>
            <a:pPr marL="0" indent="0">
              <a:buNone/>
            </a:pPr>
            <a:r>
              <a:rPr lang="nl-NL" i="1" dirty="0"/>
              <a:t>‘Het onbegrip voor de CCP is het grootst wanneer het Westen zich uitsluitend op het woord </a:t>
            </a:r>
            <a:r>
              <a:rPr lang="nl-NL" i="1" dirty="0">
                <a:solidFill>
                  <a:srgbClr val="FF0000"/>
                </a:solidFill>
              </a:rPr>
              <a:t>‘Communistische’ </a:t>
            </a:r>
            <a:r>
              <a:rPr lang="nl-NL" i="1" dirty="0"/>
              <a:t>concentreert en niet op het woord </a:t>
            </a:r>
            <a:r>
              <a:rPr lang="nl-NL" sz="3200" i="1" dirty="0">
                <a:solidFill>
                  <a:srgbClr val="FF0000"/>
                </a:solidFill>
              </a:rPr>
              <a:t>‘Chinese’. </a:t>
            </a:r>
          </a:p>
        </p:txBody>
      </p:sp>
      <p:pic>
        <p:nvPicPr>
          <p:cNvPr id="1026" name="Picture 2" descr="Webcast: Has China Won?">
            <a:extLst>
              <a:ext uri="{FF2B5EF4-FFF2-40B4-BE49-F238E27FC236}">
                <a16:creationId xmlns:a16="http://schemas.microsoft.com/office/drawing/2014/main" id="{1A441F63-4546-48BD-99AA-3A4320F12F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077"/>
          <a:stretch/>
        </p:blipFill>
        <p:spPr bwMode="auto">
          <a:xfrm>
            <a:off x="5603706" y="1258529"/>
            <a:ext cx="5638853"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157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72589-C649-4A34-93EB-2A9DBA68DB83}"/>
              </a:ext>
            </a:extLst>
          </p:cNvPr>
          <p:cNvSpPr>
            <a:spLocks noGrp="1"/>
          </p:cNvSpPr>
          <p:nvPr>
            <p:ph type="title"/>
          </p:nvPr>
        </p:nvSpPr>
        <p:spPr>
          <a:xfrm>
            <a:off x="4965430" y="629268"/>
            <a:ext cx="6586491" cy="1286160"/>
          </a:xfrm>
        </p:spPr>
        <p:txBody>
          <a:bodyPr anchor="b">
            <a:normAutofit/>
          </a:bodyPr>
          <a:lstStyle/>
          <a:p>
            <a:r>
              <a:rPr lang="nl-NL" dirty="0"/>
              <a:t>Schulte Nordholt</a:t>
            </a:r>
          </a:p>
        </p:txBody>
      </p:sp>
      <p:sp>
        <p:nvSpPr>
          <p:cNvPr id="3" name="Tijdelijke aanduiding voor inhoud 2">
            <a:extLst>
              <a:ext uri="{FF2B5EF4-FFF2-40B4-BE49-F238E27FC236}">
                <a16:creationId xmlns:a16="http://schemas.microsoft.com/office/drawing/2014/main" id="{FC0FEDB3-FC84-4DDF-9D30-5FFF9F77E1AF}"/>
              </a:ext>
            </a:extLst>
          </p:cNvPr>
          <p:cNvSpPr>
            <a:spLocks noGrp="1"/>
          </p:cNvSpPr>
          <p:nvPr>
            <p:ph idx="1"/>
          </p:nvPr>
        </p:nvSpPr>
        <p:spPr>
          <a:xfrm>
            <a:off x="4965431" y="2438400"/>
            <a:ext cx="6586489" cy="3785419"/>
          </a:xfrm>
        </p:spPr>
        <p:txBody>
          <a:bodyPr>
            <a:normAutofit lnSpcReduction="10000"/>
          </a:bodyPr>
          <a:lstStyle/>
          <a:p>
            <a:endParaRPr lang="nl-NL" sz="2000" dirty="0"/>
          </a:p>
          <a:p>
            <a:pPr marL="0" indent="0">
              <a:buNone/>
            </a:pPr>
            <a:r>
              <a:rPr lang="nl-NL" sz="3200" dirty="0"/>
              <a:t>CCP = POSTIDEOLOGISCH (‘Wij zijn de CP en wij bepalen wat communisme is”.)</a:t>
            </a:r>
          </a:p>
          <a:p>
            <a:endParaRPr lang="nl-NL" sz="3200" dirty="0"/>
          </a:p>
          <a:p>
            <a:pPr marL="0" indent="0">
              <a:buNone/>
            </a:pPr>
            <a:r>
              <a:rPr lang="nl-NL" sz="3200" dirty="0"/>
              <a:t>- MACHT IS DOEL IN ZICHZELF</a:t>
            </a:r>
          </a:p>
          <a:p>
            <a:endParaRPr lang="nl-NL" sz="3200" dirty="0"/>
          </a:p>
          <a:p>
            <a:pPr marL="0" indent="0">
              <a:buNone/>
            </a:pPr>
            <a:r>
              <a:rPr lang="nl-NL" sz="3200" dirty="0"/>
              <a:t>- 100 FAMILIES</a:t>
            </a:r>
          </a:p>
          <a:p>
            <a:endParaRPr lang="nl-NL" sz="2000" dirty="0"/>
          </a:p>
        </p:txBody>
      </p:sp>
      <p:pic>
        <p:nvPicPr>
          <p:cNvPr id="1026" name="Picture 2" descr="Is China nog te stoppen?, Henk Schulte Nordholt | 9789021425863 | Boek -  bruna.nl">
            <a:extLst>
              <a:ext uri="{FF2B5EF4-FFF2-40B4-BE49-F238E27FC236}">
                <a16:creationId xmlns:a16="http://schemas.microsoft.com/office/drawing/2014/main" id="{C2258D52-7849-4F41-9EDF-74D22CF6F7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27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B0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16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A7109A-96F5-40DE-BF80-DC68747C5AC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965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959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AF58A-595E-4C25-B102-AA66016438BF}"/>
              </a:ext>
            </a:extLst>
          </p:cNvPr>
          <p:cNvSpPr>
            <a:spLocks noGrp="1"/>
          </p:cNvSpPr>
          <p:nvPr>
            <p:ph type="title"/>
          </p:nvPr>
        </p:nvSpPr>
        <p:spPr>
          <a:xfrm>
            <a:off x="5354955" y="552182"/>
            <a:ext cx="5998840" cy="6305818"/>
          </a:xfrm>
          <a:noFill/>
        </p:spPr>
        <p:txBody>
          <a:bodyPr vert="horz" lIns="91440" tIns="45720" rIns="91440" bIns="45720" rtlCol="0" anchor="b">
            <a:noAutofit/>
          </a:bodyPr>
          <a:lstStyle/>
          <a:p>
            <a:r>
              <a:rPr lang="en-US" sz="2000" dirty="0"/>
              <a:t>‘With this strategically essentialized Chinese particularity, universalism, and alternative, this new set of </a:t>
            </a:r>
            <a:r>
              <a:rPr lang="en-US" sz="2000" i="1" dirty="0">
                <a:solidFill>
                  <a:srgbClr val="FF0000"/>
                </a:solidFill>
              </a:rPr>
              <a:t>Chineseness</a:t>
            </a:r>
            <a:r>
              <a:rPr lang="en-US" sz="2000" dirty="0"/>
              <a:t> articulates an ideal China:</a:t>
            </a:r>
            <a:br>
              <a:rPr lang="en-US" sz="2000" dirty="0"/>
            </a:br>
            <a:br>
              <a:rPr lang="en-US" sz="2000" dirty="0"/>
            </a:br>
            <a:r>
              <a:rPr lang="en-US" sz="2000" dirty="0"/>
              <a:t> China is a “superpower” </a:t>
            </a:r>
            <a:r>
              <a:rPr lang="en-US" sz="2000" b="1" dirty="0">
                <a:solidFill>
                  <a:srgbClr val="FF0000"/>
                </a:solidFill>
              </a:rPr>
              <a:t>with a long continuous history and grand culture</a:t>
            </a:r>
            <a:r>
              <a:rPr lang="en-US" sz="2000" b="1" dirty="0"/>
              <a:t>,</a:t>
            </a:r>
            <a:r>
              <a:rPr lang="en-US" sz="2000" dirty="0"/>
              <a:t> a </a:t>
            </a:r>
            <a:r>
              <a:rPr lang="en-US" sz="2000" dirty="0">
                <a:solidFill>
                  <a:srgbClr val="FF0000"/>
                </a:solidFill>
              </a:rPr>
              <a:t>harmonious</a:t>
            </a:r>
            <a:r>
              <a:rPr lang="en-US" sz="2000" dirty="0"/>
              <a:t> society, which has long been advocating and contributing to the </a:t>
            </a:r>
            <a:r>
              <a:rPr lang="en-US" sz="2000" dirty="0">
                <a:solidFill>
                  <a:srgbClr val="FF0000"/>
                </a:solidFill>
              </a:rPr>
              <a:t>harmonious</a:t>
            </a:r>
            <a:r>
              <a:rPr lang="en-US" sz="2000" dirty="0"/>
              <a:t> world, and a modern and prosperous society with </a:t>
            </a:r>
            <a:r>
              <a:rPr lang="en-US" sz="2000" dirty="0">
                <a:solidFill>
                  <a:srgbClr val="FF0000"/>
                </a:solidFill>
              </a:rPr>
              <a:t>harmonio</a:t>
            </a:r>
            <a:r>
              <a:rPr lang="en-US" sz="2000" dirty="0"/>
              <a:t>us and scientific development values that emphasize green development and the </a:t>
            </a:r>
            <a:r>
              <a:rPr lang="en-US" sz="2000" dirty="0">
                <a:solidFill>
                  <a:srgbClr val="FF0000"/>
                </a:solidFill>
              </a:rPr>
              <a:t>harmony</a:t>
            </a:r>
            <a:r>
              <a:rPr lang="en-US" sz="2000" dirty="0"/>
              <a:t> between human and nature. </a:t>
            </a:r>
            <a:br>
              <a:rPr lang="en-US" sz="2000" dirty="0"/>
            </a:br>
            <a:br>
              <a:rPr lang="en-US" sz="2000" dirty="0"/>
            </a:br>
            <a:r>
              <a:rPr lang="en-US" sz="2000" dirty="0"/>
              <a:t>In addition to these essentialist narrations of the “tangible” Chineseness, the Opening Ceremony has further constructed the temperament of the “new” Chinese: self-confident, friendly, romantic, and determined (with perseverance) to build an even better China.’</a:t>
            </a:r>
          </a:p>
        </p:txBody>
      </p:sp>
      <p:pic>
        <p:nvPicPr>
          <p:cNvPr id="1026" name="Picture 2" descr="UvA-DARE (Digital Academic Repository) The making of China: The  construction of Chineseness during the Beijing Olympics Zeng, G.">
            <a:extLst>
              <a:ext uri="{FF2B5EF4-FFF2-40B4-BE49-F238E27FC236}">
                <a16:creationId xmlns:a16="http://schemas.microsoft.com/office/drawing/2014/main" id="{62FE1F65-CE42-42E2-8AD0-6FEFCED9298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408"/>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1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for post">
            <a:extLst>
              <a:ext uri="{FF2B5EF4-FFF2-40B4-BE49-F238E27FC236}">
                <a16:creationId xmlns:a16="http://schemas.microsoft.com/office/drawing/2014/main" id="{B9932CB0-2762-476F-A5EC-EF5715333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96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97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92AB457-4C34-4965-8CFF-829309A8B26F}"/>
              </a:ext>
            </a:extLst>
          </p:cNvPr>
          <p:cNvSpPr>
            <a:spLocks noGrp="1"/>
          </p:cNvSpPr>
          <p:nvPr>
            <p:ph type="title" idx="4294967295"/>
          </p:nvPr>
        </p:nvSpPr>
        <p:spPr>
          <a:xfrm>
            <a:off x="612648" y="1078992"/>
            <a:ext cx="6268770" cy="1536192"/>
          </a:xfrm>
        </p:spPr>
        <p:txBody>
          <a:bodyPr vert="horz" lIns="91440" tIns="45720" rIns="91440" bIns="45720" rtlCol="0" anchor="b">
            <a:normAutofit/>
          </a:bodyPr>
          <a:lstStyle/>
          <a:p>
            <a:r>
              <a:rPr lang="en-US" sz="5200"/>
              <a:t>WEIRD</a:t>
            </a:r>
          </a:p>
        </p:txBody>
      </p:sp>
      <p:sp>
        <p:nvSpPr>
          <p:cNvPr id="6" name="Tijdelijke aanduiding voor tekst 5">
            <a:extLst>
              <a:ext uri="{FF2B5EF4-FFF2-40B4-BE49-F238E27FC236}">
                <a16:creationId xmlns:a16="http://schemas.microsoft.com/office/drawing/2014/main" id="{63D8B9DE-F759-457B-8294-1CD0DE170488}"/>
              </a:ext>
            </a:extLst>
          </p:cNvPr>
          <p:cNvSpPr>
            <a:spLocks noGrp="1"/>
          </p:cNvSpPr>
          <p:nvPr>
            <p:ph type="body" sz="half" idx="4294967295"/>
          </p:nvPr>
        </p:nvSpPr>
        <p:spPr>
          <a:xfrm>
            <a:off x="615458" y="3355848"/>
            <a:ext cx="6268770" cy="2825496"/>
          </a:xfrm>
        </p:spPr>
        <p:txBody>
          <a:bodyPr vert="horz" lIns="91440" tIns="45720" rIns="91440" bIns="45720" rtlCol="0">
            <a:normAutofit/>
          </a:bodyPr>
          <a:lstStyle/>
          <a:p>
            <a:r>
              <a:rPr lang="en-US" sz="2200"/>
              <a:t>WESTERN</a:t>
            </a:r>
          </a:p>
          <a:p>
            <a:r>
              <a:rPr lang="en-US" sz="2200"/>
              <a:t>EDUCATED</a:t>
            </a:r>
          </a:p>
          <a:p>
            <a:r>
              <a:rPr lang="en-US" sz="2200"/>
              <a:t>INDUSTRIALISED</a:t>
            </a:r>
          </a:p>
          <a:p>
            <a:r>
              <a:rPr lang="en-US" sz="2200"/>
              <a:t>RICH</a:t>
            </a:r>
          </a:p>
          <a:p>
            <a:r>
              <a:rPr lang="en-US" sz="2200" i="1"/>
              <a:t>DEMOCRATIC</a:t>
            </a:r>
          </a:p>
        </p:txBody>
      </p:sp>
      <p:pic>
        <p:nvPicPr>
          <p:cNvPr id="1026" name="Picture 2" descr="The WEIRDest People in the World: How the West Became Psychologically Peculiar and Particularly Prosperous (English Edition) van [Joseph Henrich]">
            <a:extLst>
              <a:ext uri="{FF2B5EF4-FFF2-40B4-BE49-F238E27FC236}">
                <a16:creationId xmlns:a16="http://schemas.microsoft.com/office/drawing/2014/main" id="{2D05E5A9-BDB3-468F-99F7-E0241779DB69}"/>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648" r="505"/>
          <a:stretch/>
        </p:blipFill>
        <p:spPr bwMode="auto">
          <a:xfrm>
            <a:off x="7683500" y="0"/>
            <a:ext cx="4508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3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8" name="Rectangle 2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inhoud 5">
            <a:extLst>
              <a:ext uri="{FF2B5EF4-FFF2-40B4-BE49-F238E27FC236}">
                <a16:creationId xmlns:a16="http://schemas.microsoft.com/office/drawing/2014/main" id="{3262A11B-1133-4AA2-A574-263348A0344E}"/>
              </a:ext>
            </a:extLst>
          </p:cNvPr>
          <p:cNvSpPr>
            <a:spLocks noGrp="1"/>
          </p:cNvSpPr>
          <p:nvPr>
            <p:ph idx="4294967295"/>
          </p:nvPr>
        </p:nvSpPr>
        <p:spPr>
          <a:xfrm>
            <a:off x="793660" y="2599509"/>
            <a:ext cx="10143668" cy="3435531"/>
          </a:xfrm>
        </p:spPr>
        <p:txBody>
          <a:bodyPr vert="horz" lIns="91440" tIns="45720" rIns="91440" bIns="45720" rtlCol="0" anchor="ctr">
            <a:normAutofit/>
          </a:bodyPr>
          <a:lstStyle/>
          <a:p>
            <a:pPr marL="0" indent="0">
              <a:buNone/>
            </a:pPr>
            <a:r>
              <a:rPr lang="en-US" sz="2400" cap="small" dirty="0"/>
              <a:t>‘Given the nature of the project,</a:t>
            </a:r>
            <a:r>
              <a:rPr lang="en-US" sz="2400" dirty="0"/>
              <a:t> it may be a surprise that Henrich aspires to preach humility, not pride. </a:t>
            </a:r>
            <a:r>
              <a:rPr lang="en-US" sz="2400" i="1" dirty="0">
                <a:solidFill>
                  <a:srgbClr val="FF0000"/>
                </a:solidFill>
              </a:rPr>
              <a:t>WEIRD people have a bad habit of universalizing from their own particularities</a:t>
            </a:r>
            <a:r>
              <a:rPr lang="en-US" sz="2400" i="1" dirty="0"/>
              <a:t>. They think everyone thinks the way they do</a:t>
            </a:r>
            <a:r>
              <a:rPr lang="en-US" sz="2400" dirty="0"/>
              <a:t>, and some of them (not all, of course) reinforce that assumption by studying themselves. In the run-up to writing the book, Henrich and two colleagues did a literature review of experimental psychology and found that 96 percent of subjects enlisted in the research came from northern Europe, North America, or Australia. About 70 percent of those were American undergraduates. </a:t>
            </a:r>
            <a:r>
              <a:rPr lang="en-US" sz="2400" u="sng" dirty="0">
                <a:hlinkClick r:id="rId3"/>
              </a:rPr>
              <a:t>Blinded by this kind of myopia</a:t>
            </a:r>
            <a:r>
              <a:rPr lang="en-US" sz="2400" dirty="0"/>
              <a:t>, </a:t>
            </a:r>
            <a:r>
              <a:rPr lang="en-US" sz="2400" i="1" dirty="0">
                <a:solidFill>
                  <a:srgbClr val="FF0000"/>
                </a:solidFill>
              </a:rPr>
              <a:t>many Westerners assume that what’s good or bad for them is good or bad for everyone else.’</a:t>
            </a:r>
          </a:p>
          <a:p>
            <a:pPr marL="0"/>
            <a:endParaRPr lang="en-US" sz="2400" dirty="0"/>
          </a:p>
        </p:txBody>
      </p:sp>
    </p:spTree>
    <p:extLst>
      <p:ext uri="{BB962C8B-B14F-4D97-AF65-F5344CB8AC3E}">
        <p14:creationId xmlns:p14="http://schemas.microsoft.com/office/powerpoint/2010/main" val="1467465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6BBAB490-1216-4A24-89FF-C562D0346D14}"/>
              </a:ext>
            </a:extLst>
          </p:cNvPr>
          <p:cNvSpPr>
            <a:spLocks noGrp="1"/>
          </p:cNvSpPr>
          <p:nvPr>
            <p:ph type="title" idx="4294967295"/>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‘WEIRDos aren’t all bad; they’re provincial.’ </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jdelijke aanduiding voor inhoud 3">
            <a:extLst>
              <a:ext uri="{FF2B5EF4-FFF2-40B4-BE49-F238E27FC236}">
                <a16:creationId xmlns:a16="http://schemas.microsoft.com/office/drawing/2014/main" id="{74086672-1286-41B0-989E-D295AD77077F}"/>
              </a:ext>
            </a:extLst>
          </p:cNvPr>
          <p:cNvSpPr>
            <a:spLocks noGrp="1"/>
          </p:cNvSpPr>
          <p:nvPr>
            <p:ph idx="4294967295"/>
          </p:nvPr>
        </p:nvSpPr>
        <p:spPr>
          <a:xfrm>
            <a:off x="5370153" y="1526033"/>
            <a:ext cx="5536397" cy="3935281"/>
          </a:xfrm>
        </p:spPr>
        <p:txBody>
          <a:bodyPr vert="horz" lIns="91440" tIns="45720" rIns="91440" bIns="45720" rtlCol="0">
            <a:normAutofit fontScale="92500" lnSpcReduction="10000"/>
          </a:bodyPr>
          <a:lstStyle/>
          <a:p>
            <a:pPr marL="0" indent="0">
              <a:buNone/>
            </a:pPr>
            <a:r>
              <a:rPr lang="en-US" dirty="0"/>
              <a:t>‘</a:t>
            </a:r>
            <a:r>
              <a:rPr lang="en-US" sz="3200" dirty="0"/>
              <a:t>His quarry are the “enlightened” Westerners—would-be democratizers, globalizers, well-intended purveyors of humanitarian aid—who impose impersonal institutions and abstract political principles on societies rooted in familial networks, and don’t seem to notice the trouble that follows.’</a:t>
            </a:r>
          </a:p>
          <a:p>
            <a:endParaRPr lang="en-US" dirty="0"/>
          </a:p>
        </p:txBody>
      </p:sp>
    </p:spTree>
    <p:extLst>
      <p:ext uri="{BB962C8B-B14F-4D97-AF65-F5344CB8AC3E}">
        <p14:creationId xmlns:p14="http://schemas.microsoft.com/office/powerpoint/2010/main" val="4121365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nese Thought: From Confucius to Cook Ding (Pelican Books) (English  Edition) eBook: Sterckx, Roel: Amazon.nl: Kindle Store">
            <a:extLst>
              <a:ext uri="{FF2B5EF4-FFF2-40B4-BE49-F238E27FC236}">
                <a16:creationId xmlns:a16="http://schemas.microsoft.com/office/drawing/2014/main" id="{54EF34EC-4601-4715-9BF3-DAA8766303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9719" y="761215"/>
            <a:ext cx="3902697" cy="533557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61EA4F05-37A8-4C5B-B960-F7929EA2599B}"/>
              </a:ext>
            </a:extLst>
          </p:cNvPr>
          <p:cNvSpPr>
            <a:spLocks noGrp="1"/>
          </p:cNvSpPr>
          <p:nvPr>
            <p:ph sz="half" idx="4294967295"/>
          </p:nvPr>
        </p:nvSpPr>
        <p:spPr>
          <a:xfrm>
            <a:off x="0" y="606425"/>
            <a:ext cx="6305550" cy="5570538"/>
          </a:xfrm>
        </p:spPr>
        <p:txBody>
          <a:bodyPr>
            <a:normAutofit/>
          </a:bodyPr>
          <a:lstStyle/>
          <a:p>
            <a:pPr marL="0" indent="0">
              <a:buNone/>
            </a:pPr>
            <a:r>
              <a:rPr lang="nl-NL" sz="3200"/>
              <a:t>For those still comfortable with intercultural conversation in terms of ‘we’ versus ‘them’, the knowledge that the average Cinese teenager or college student knows much more about ‘us’ than we know about ‘them’ should be a gentle wake-up call. </a:t>
            </a:r>
            <a:r>
              <a:rPr lang="nl-NL" sz="3200">
                <a:solidFill>
                  <a:srgbClr val="FF0000"/>
                </a:solidFill>
              </a:rPr>
              <a:t>To understand China, we need to learn to think Chinese.’</a:t>
            </a:r>
          </a:p>
          <a:p>
            <a:pPr marL="0" indent="0">
              <a:buNone/>
            </a:pPr>
            <a:endParaRPr lang="nl-NL" sz="3200"/>
          </a:p>
          <a:p>
            <a:pPr marL="0" indent="0">
              <a:buNone/>
            </a:pPr>
            <a:r>
              <a:rPr lang="nl-NL" sz="3200"/>
              <a:t>Roel Stercks, </a:t>
            </a:r>
            <a:r>
              <a:rPr lang="nl-NL" sz="3200" i="1"/>
              <a:t>Chinese Thought, p.x</a:t>
            </a:r>
            <a:endParaRPr lang="nl-NL" sz="3200" i="1" dirty="0"/>
          </a:p>
        </p:txBody>
      </p:sp>
    </p:spTree>
    <p:extLst>
      <p:ext uri="{BB962C8B-B14F-4D97-AF65-F5344CB8AC3E}">
        <p14:creationId xmlns:p14="http://schemas.microsoft.com/office/powerpoint/2010/main" val="3959141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ol.com | Hoe de wereld denkt | 9789046824283 | Julian Baggini | Boeken">
            <a:extLst>
              <a:ext uri="{FF2B5EF4-FFF2-40B4-BE49-F238E27FC236}">
                <a16:creationId xmlns:a16="http://schemas.microsoft.com/office/drawing/2014/main" id="{554B1D72-EB98-4330-9BF4-EF02C6361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56" r="-2" b="3537"/>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020FFF3-3C84-4451-8E4E-5BC1A1E074D2}"/>
              </a:ext>
            </a:extLst>
          </p:cNvPr>
          <p:cNvSpPr>
            <a:spLocks noGrp="1"/>
          </p:cNvSpPr>
          <p:nvPr>
            <p:ph type="title"/>
          </p:nvPr>
        </p:nvSpPr>
        <p:spPr>
          <a:xfrm>
            <a:off x="5827048" y="407987"/>
            <a:ext cx="5721484" cy="1325563"/>
          </a:xfrm>
        </p:spPr>
        <p:txBody>
          <a:bodyPr>
            <a:normAutofit/>
          </a:bodyPr>
          <a:lstStyle/>
          <a:p>
            <a:r>
              <a:rPr lang="nl-NL" dirty="0"/>
              <a:t>Julian Baggini</a:t>
            </a:r>
          </a:p>
        </p:txBody>
      </p:sp>
      <p:sp>
        <p:nvSpPr>
          <p:cNvPr id="3" name="Tijdelijke aanduiding voor inhoud 2">
            <a:extLst>
              <a:ext uri="{FF2B5EF4-FFF2-40B4-BE49-F238E27FC236}">
                <a16:creationId xmlns:a16="http://schemas.microsoft.com/office/drawing/2014/main" id="{EA40A012-D730-4A09-A790-03B2E3647FDC}"/>
              </a:ext>
            </a:extLst>
          </p:cNvPr>
          <p:cNvSpPr>
            <a:spLocks noGrp="1"/>
          </p:cNvSpPr>
          <p:nvPr>
            <p:ph idx="1"/>
          </p:nvPr>
        </p:nvSpPr>
        <p:spPr>
          <a:xfrm>
            <a:off x="5827048" y="1868487"/>
            <a:ext cx="5721484" cy="4351338"/>
          </a:xfrm>
        </p:spPr>
        <p:txBody>
          <a:bodyPr>
            <a:normAutofit/>
          </a:bodyPr>
          <a:lstStyle/>
          <a:p>
            <a:pPr marL="0" indent="0">
              <a:buNone/>
            </a:pPr>
            <a:r>
              <a:rPr lang="nl-NL" sz="2200" dirty="0"/>
              <a:t>(…) een </a:t>
            </a:r>
            <a:r>
              <a:rPr lang="nl-NL" sz="2200" dirty="0">
                <a:solidFill>
                  <a:srgbClr val="FF0000"/>
                </a:solidFill>
              </a:rPr>
              <a:t>waarschuwing</a:t>
            </a:r>
            <a:r>
              <a:rPr lang="nl-NL" sz="2200" dirty="0"/>
              <a:t> voor de reiziger maar ook voor de etnofilosoof, die de waarden en overtuigingen van een cultuur ook </a:t>
            </a:r>
            <a:r>
              <a:rPr lang="nl-NL" sz="2200" dirty="0">
                <a:solidFill>
                  <a:srgbClr val="FF0000"/>
                </a:solidFill>
              </a:rPr>
              <a:t>niet te veel</a:t>
            </a:r>
            <a:r>
              <a:rPr lang="nl-NL" sz="2200" dirty="0"/>
              <a:t> moet </a:t>
            </a:r>
            <a:r>
              <a:rPr lang="nl-NL" sz="2200" dirty="0">
                <a:solidFill>
                  <a:srgbClr val="FF0000"/>
                </a:solidFill>
              </a:rPr>
              <a:t>generaliseren</a:t>
            </a:r>
            <a:r>
              <a:rPr lang="nl-NL" sz="2200" dirty="0"/>
              <a:t>. Het staat buiten kijf dat culturen heel verschillende ideeën over ethiek en politiek hebben. Maar het staat net zo goed buiten kijf dat elke deugd en ondeugd in elk land voorkomen. Zoals altijd moet je niet zoeken naar kenmerkende fundamentele karaktertrekken, maar naar neigingen, voorkeuren en accenten.’</a:t>
            </a:r>
          </a:p>
        </p:txBody>
      </p:sp>
    </p:spTree>
    <p:extLst>
      <p:ext uri="{BB962C8B-B14F-4D97-AF65-F5344CB8AC3E}">
        <p14:creationId xmlns:p14="http://schemas.microsoft.com/office/powerpoint/2010/main" val="175889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CDF41AD-213F-4DDD-A56C-C2C5D0FACFC8}"/>
              </a:ext>
            </a:extLst>
          </p:cNvPr>
          <p:cNvSpPr>
            <a:spLocks noGrp="1"/>
          </p:cNvSpPr>
          <p:nvPr>
            <p:ph idx="4294967295"/>
          </p:nvPr>
        </p:nvSpPr>
        <p:spPr>
          <a:xfrm>
            <a:off x="838200" y="1825625"/>
            <a:ext cx="10515600" cy="4351338"/>
          </a:xfrm>
        </p:spPr>
        <p:txBody>
          <a:bodyPr vert="horz" lIns="91440" tIns="45720" rIns="91440" bIns="45720" rtlCol="0">
            <a:normAutofit lnSpcReduction="10000"/>
          </a:bodyPr>
          <a:lstStyle/>
          <a:p>
            <a:pPr marL="0"/>
            <a:r>
              <a:rPr lang="en-US" dirty="0">
                <a:solidFill>
                  <a:srgbClr val="FF0000"/>
                </a:solidFill>
              </a:rPr>
              <a:t>‘</a:t>
            </a:r>
            <a:r>
              <a:rPr lang="en-US" i="1" dirty="0">
                <a:solidFill>
                  <a:srgbClr val="FF0000"/>
                </a:solidFill>
              </a:rPr>
              <a:t>Begrip is </a:t>
            </a:r>
            <a:r>
              <a:rPr lang="nl-NL" i="1" dirty="0">
                <a:solidFill>
                  <a:srgbClr val="FF0000"/>
                </a:solidFill>
              </a:rPr>
              <a:t>niet hetzelfde als goedkeuring of acceptatie</a:t>
            </a:r>
            <a:r>
              <a:rPr lang="en-US" dirty="0"/>
              <a:t>; </a:t>
            </a:r>
            <a:r>
              <a:rPr lang="en-US" i="1" dirty="0"/>
              <a:t>het kan precies het tegenovergestelde tot gevolg hebben. </a:t>
            </a:r>
            <a:r>
              <a:rPr lang="en-US" dirty="0"/>
              <a:t>Overdreven eerbied leidt niet tot dialoog maar tot (…) ‘dialit’ (…) het uitwisselen van teksten, vergezeld van beleefde instemmende knikjes (..)</a:t>
            </a:r>
          </a:p>
          <a:p>
            <a:pPr marL="0" indent="0">
              <a:buNone/>
            </a:pPr>
            <a:endParaRPr lang="en-US" dirty="0"/>
          </a:p>
          <a:p>
            <a:pPr marL="0"/>
            <a:r>
              <a:rPr lang="en-US" dirty="0"/>
              <a:t>Voor een echte dialoog is het noodzakelijk dat je goed luistert, maar elkaar ook wederzijds de maat neemt en bevraagt. (…)</a:t>
            </a:r>
          </a:p>
          <a:p>
            <a:pPr marL="0" indent="0">
              <a:buNone/>
            </a:pPr>
            <a:endParaRPr lang="en-US" dirty="0"/>
          </a:p>
          <a:p>
            <a:pPr marL="0"/>
            <a:r>
              <a:rPr lang="en-US" i="1" dirty="0">
                <a:solidFill>
                  <a:srgbClr val="FF0000"/>
                </a:solidFill>
              </a:rPr>
              <a:t>Kritiek</a:t>
            </a:r>
            <a:r>
              <a:rPr lang="en-US" i="1" dirty="0"/>
              <a:t> en andere meningen zijn </a:t>
            </a:r>
            <a:r>
              <a:rPr lang="en-US" i="1" dirty="0">
                <a:solidFill>
                  <a:srgbClr val="FF0000"/>
                </a:solidFill>
              </a:rPr>
              <a:t>alleen respectloos </a:t>
            </a:r>
            <a:r>
              <a:rPr lang="en-US" i="1" dirty="0"/>
              <a:t>als ze voortkomen uit een combinatie van </a:t>
            </a:r>
            <a:r>
              <a:rPr lang="en-US" i="1" dirty="0">
                <a:solidFill>
                  <a:srgbClr val="FF0000"/>
                </a:solidFill>
              </a:rPr>
              <a:t>arrogantie en onwetendheid.’</a:t>
            </a:r>
          </a:p>
        </p:txBody>
      </p:sp>
    </p:spTree>
    <p:extLst>
      <p:ext uri="{BB962C8B-B14F-4D97-AF65-F5344CB8AC3E}">
        <p14:creationId xmlns:p14="http://schemas.microsoft.com/office/powerpoint/2010/main" val="984748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4E75B-F4D3-4D4E-AAEF-016E02A5044D}"/>
              </a:ext>
            </a:extLst>
          </p:cNvPr>
          <p:cNvSpPr>
            <a:spLocks noGrp="1"/>
          </p:cNvSpPr>
          <p:nvPr>
            <p:ph type="title"/>
          </p:nvPr>
        </p:nvSpPr>
        <p:spPr>
          <a:xfrm>
            <a:off x="838200" y="365125"/>
            <a:ext cx="5393361" cy="1325563"/>
          </a:xfrm>
        </p:spPr>
        <p:txBody>
          <a:bodyPr>
            <a:normAutofit/>
          </a:bodyPr>
          <a:lstStyle/>
          <a:p>
            <a:r>
              <a:rPr lang="nl-NL"/>
              <a:t> ‘Confucius say …’</a:t>
            </a:r>
          </a:p>
        </p:txBody>
      </p:sp>
      <p:sp>
        <p:nvSpPr>
          <p:cNvPr id="3" name="Tijdelijke aanduiding voor inhoud 2">
            <a:extLst>
              <a:ext uri="{FF2B5EF4-FFF2-40B4-BE49-F238E27FC236}">
                <a16:creationId xmlns:a16="http://schemas.microsoft.com/office/drawing/2014/main" id="{87BD0AB0-907E-42B7-84FB-3F9E1CD6B360}"/>
              </a:ext>
            </a:extLst>
          </p:cNvPr>
          <p:cNvSpPr>
            <a:spLocks noGrp="1"/>
          </p:cNvSpPr>
          <p:nvPr>
            <p:ph idx="1"/>
          </p:nvPr>
        </p:nvSpPr>
        <p:spPr>
          <a:xfrm>
            <a:off x="838200" y="1825625"/>
            <a:ext cx="5393361" cy="4351338"/>
          </a:xfrm>
        </p:spPr>
        <p:txBody>
          <a:bodyPr>
            <a:normAutofit/>
          </a:bodyPr>
          <a:lstStyle/>
          <a:p>
            <a:pPr marL="0" indent="0">
              <a:buNone/>
            </a:pPr>
            <a:endParaRPr lang="nl-NL" sz="2000" dirty="0"/>
          </a:p>
          <a:p>
            <a:r>
              <a:rPr lang="nl-NL" sz="2000" dirty="0"/>
              <a:t>We hebben een grondig gebrek aan verbeeldingsvermogen en dat gaat ons opbreken. We blijven elkaar telkens maar dezelfde verhaaltjes vertellen in een wereld die de afgelopen decennia grondig is veranderd. Daar heeft Covid-19 weinig mee te maken, die brengt deze veranderingen slechts pijnlijk duidelijk aan de oppervlakte. Eén van de meest fundamentele veranderingen is de verschuiving van het machtsevenwicht naar Oost-Azië.</a:t>
            </a:r>
          </a:p>
          <a:p>
            <a:r>
              <a:rPr lang="nl-NL" sz="2000" dirty="0"/>
              <a:t>Het vocabulaire waarin hierover gesproken wordt, stamt echter nog uit de eerste helft van de vorige eeuw.</a:t>
            </a:r>
          </a:p>
        </p:txBody>
      </p:sp>
      <p:pic>
        <p:nvPicPr>
          <p:cNvPr id="1026" name="Picture 2" descr="Remco Breuker - Universiteit Leiden">
            <a:extLst>
              <a:ext uri="{FF2B5EF4-FFF2-40B4-BE49-F238E27FC236}">
                <a16:creationId xmlns:a16="http://schemas.microsoft.com/office/drawing/2014/main" id="{E1044B08-755E-4430-B80A-D5719E7211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09" r="-1" b="17269"/>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9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ijdelijke aanduiding voor inhoud 3">
            <a:extLst>
              <a:ext uri="{FF2B5EF4-FFF2-40B4-BE49-F238E27FC236}">
                <a16:creationId xmlns:a16="http://schemas.microsoft.com/office/drawing/2014/main" id="{07AE9611-3AC5-4AA2-8C27-47169F31F068}"/>
              </a:ext>
            </a:extLst>
          </p:cNvPr>
          <p:cNvSpPr>
            <a:spLocks noGrp="1"/>
          </p:cNvSpPr>
          <p:nvPr>
            <p:ph idx="4294967295"/>
          </p:nvPr>
        </p:nvSpPr>
        <p:spPr>
          <a:xfrm>
            <a:off x="838200" y="1825625"/>
            <a:ext cx="10515600" cy="4351338"/>
          </a:xfrm>
        </p:spPr>
        <p:txBody>
          <a:bodyPr vert="horz" lIns="91440" tIns="45720" rIns="91440" bIns="45720" rtlCol="0">
            <a:normAutofit/>
          </a:bodyPr>
          <a:lstStyle/>
          <a:p>
            <a:r>
              <a:rPr lang="nl-NL" sz="2200" dirty="0">
                <a:hlinkClick r:id="rId2"/>
              </a:rPr>
              <a:t>Alles wordt gelardeerd met een feitelijk onjuist, onwetenschappelijk en ahistorisch confucianistisch sausje.</a:t>
            </a:r>
            <a:r>
              <a:rPr lang="nl-NL" sz="2200" dirty="0"/>
              <a:t>‘ </a:t>
            </a:r>
            <a:r>
              <a:rPr lang="nl-NL" sz="2200" i="1" dirty="0"/>
              <a:t>Confucius say</a:t>
            </a:r>
            <a:r>
              <a:rPr lang="nl-NL" sz="2200" dirty="0"/>
              <a:t>’ is nog steeds bij ons: </a:t>
            </a:r>
            <a:r>
              <a:rPr lang="nl-NL" sz="2200" dirty="0">
                <a:solidFill>
                  <a:srgbClr val="FF0000"/>
                </a:solidFill>
              </a:rPr>
              <a:t>‘confucianistisch’ is namelijk een handige parapluterm voor alles wat ‘wij’ niet (willen) zijn: volgzaam, hiërarchisch, collectivistisch, totalitair </a:t>
            </a:r>
            <a:r>
              <a:rPr lang="nl-NL" sz="2200" dirty="0"/>
              <a:t>en ga zo maar door. Het is alsof er sinds de vijfde eeuw voor het begin van de jaartelling in Oost-Azië eigenlijk nooit wat is veranderd. En dat is waar het om gaat, want in die wetenschap slapen we een stuk beter.</a:t>
            </a:r>
          </a:p>
          <a:p>
            <a:endParaRPr lang="nl-NL" sz="2200" dirty="0"/>
          </a:p>
          <a:p>
            <a:r>
              <a:rPr lang="nl-NL" sz="2200" dirty="0"/>
              <a:t>Dit kan op de lange termijn potentieel catastrofale gevolgen hebben omdat we China, Zuid-Korea, Japan, maar ook India en Vietnam (‘Azië’) </a:t>
            </a:r>
            <a:r>
              <a:rPr lang="nl-NL" sz="2200" i="1" dirty="0">
                <a:solidFill>
                  <a:srgbClr val="FF0000"/>
                </a:solidFill>
              </a:rPr>
              <a:t>fundamenteel onderschatten</a:t>
            </a:r>
            <a:r>
              <a:rPr lang="nl-NL" sz="2200" dirty="0">
                <a:solidFill>
                  <a:srgbClr val="FF0000"/>
                </a:solidFill>
              </a:rPr>
              <a:t> </a:t>
            </a:r>
            <a:r>
              <a:rPr lang="nl-NL" sz="2200" dirty="0"/>
              <a:t>(„wij individualisten zijn creatief en werken efficiënt, zij collectivisten werken hard en apen slechts na”), terwijl de </a:t>
            </a:r>
            <a:r>
              <a:rPr lang="nl-NL" sz="2200" dirty="0">
                <a:solidFill>
                  <a:srgbClr val="FF0000"/>
                </a:solidFill>
              </a:rPr>
              <a:t>werkelijkheid </a:t>
            </a:r>
            <a:r>
              <a:rPr lang="nl-NL" sz="2200" dirty="0"/>
              <a:t>ons al enige tijd leert dat onze toekomst meer en meer mede wordt bepaald door wat er daar allemaal gebeurt en hoe we daar hier mee omgaan.</a:t>
            </a:r>
          </a:p>
        </p:txBody>
      </p:sp>
    </p:spTree>
    <p:extLst>
      <p:ext uri="{BB962C8B-B14F-4D97-AF65-F5344CB8AC3E}">
        <p14:creationId xmlns:p14="http://schemas.microsoft.com/office/powerpoint/2010/main" val="1462995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for post">
            <a:extLst>
              <a:ext uri="{FF2B5EF4-FFF2-40B4-BE49-F238E27FC236}">
                <a16:creationId xmlns:a16="http://schemas.microsoft.com/office/drawing/2014/main" id="{B9932CB0-2762-476F-A5EC-EF5715333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96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090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B65E-DF0F-422B-A2E5-9478BCAB72C1}"/>
              </a:ext>
            </a:extLst>
          </p:cNvPr>
          <p:cNvSpPr>
            <a:spLocks noGrp="1"/>
          </p:cNvSpPr>
          <p:nvPr>
            <p:ph type="title"/>
          </p:nvPr>
        </p:nvSpPr>
        <p:spPr>
          <a:xfrm>
            <a:off x="4965430" y="629268"/>
            <a:ext cx="6586491" cy="1286160"/>
          </a:xfrm>
        </p:spPr>
        <p:txBody>
          <a:bodyPr anchor="b">
            <a:normAutofit/>
          </a:bodyPr>
          <a:lstStyle/>
          <a:p>
            <a:r>
              <a:rPr lang="en-US" sz="4100" dirty="0"/>
              <a:t>MARTIN JAQUES (WHEN CHINA RULES THE WORLD)</a:t>
            </a:r>
          </a:p>
        </p:txBody>
      </p:sp>
      <p:pic>
        <p:nvPicPr>
          <p:cNvPr id="4098" name="Picture 2" descr="9780140276046 - When China rules the world">
            <a:extLst>
              <a:ext uri="{FF2B5EF4-FFF2-40B4-BE49-F238E27FC236}">
                <a16:creationId xmlns:a16="http://schemas.microsoft.com/office/drawing/2014/main" id="{F834B116-DC57-41A9-A4FF-DAA0FFE6C0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9" r="-1" b="248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5611F0-FA8E-40F1-877B-570D19480124}"/>
              </a:ext>
            </a:extLst>
          </p:cNvPr>
          <p:cNvSpPr>
            <a:spLocks noGrp="1"/>
          </p:cNvSpPr>
          <p:nvPr>
            <p:ph idx="1"/>
          </p:nvPr>
        </p:nvSpPr>
        <p:spPr>
          <a:xfrm>
            <a:off x="5080934" y="2111975"/>
            <a:ext cx="6586489" cy="3785419"/>
          </a:xfrm>
        </p:spPr>
        <p:txBody>
          <a:bodyPr>
            <a:normAutofit lnSpcReduction="10000"/>
          </a:bodyPr>
          <a:lstStyle/>
          <a:p>
            <a:endParaRPr lang="en-US" sz="3200" dirty="0"/>
          </a:p>
          <a:p>
            <a:pPr marL="0" indent="0">
              <a:buNone/>
            </a:pPr>
            <a:r>
              <a:rPr lang="en-US" dirty="0"/>
              <a:t>- CHINA IS </a:t>
            </a:r>
            <a:r>
              <a:rPr lang="en-US" dirty="0">
                <a:solidFill>
                  <a:srgbClr val="FF0000"/>
                </a:solidFill>
              </a:rPr>
              <a:t>WEZENLIJK ANDERS</a:t>
            </a:r>
          </a:p>
          <a:p>
            <a:pPr marL="0" indent="0">
              <a:buNone/>
            </a:pPr>
            <a:endParaRPr lang="en-US" dirty="0">
              <a:solidFill>
                <a:srgbClr val="FF0000"/>
              </a:solidFill>
            </a:endParaRPr>
          </a:p>
          <a:p>
            <a:pPr marL="0" indent="0">
              <a:buNone/>
            </a:pPr>
            <a:r>
              <a:rPr lang="en-US" dirty="0"/>
              <a:t>- RESULTAAT VAN 3000 JAAR           GESCHIEDENIS</a:t>
            </a:r>
          </a:p>
          <a:p>
            <a:pPr marL="0" indent="0">
              <a:buNone/>
            </a:pPr>
            <a:endParaRPr lang="en-US" dirty="0"/>
          </a:p>
          <a:p>
            <a:pPr marL="0" indent="0">
              <a:buNone/>
            </a:pPr>
            <a:r>
              <a:rPr lang="en-US" dirty="0"/>
              <a:t>- ECONOMISCHE ONTWIKKELING, ZONDER DEMOCRATIE EN INDIVIDUELE VRIJHEID…</a:t>
            </a:r>
          </a:p>
        </p:txBody>
      </p:sp>
    </p:spTree>
    <p:extLst>
      <p:ext uri="{BB962C8B-B14F-4D97-AF65-F5344CB8AC3E}">
        <p14:creationId xmlns:p14="http://schemas.microsoft.com/office/powerpoint/2010/main" val="890248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7E040-8567-494F-81E5-73D121621151}"/>
              </a:ext>
            </a:extLst>
          </p:cNvPr>
          <p:cNvSpPr>
            <a:spLocks noGrp="1"/>
          </p:cNvSpPr>
          <p:nvPr>
            <p:ph type="title" idx="4294967295"/>
          </p:nvPr>
        </p:nvSpPr>
        <p:spPr>
          <a:xfrm>
            <a:off x="0" y="4767263"/>
            <a:ext cx="6594475" cy="1625600"/>
          </a:xfrm>
        </p:spPr>
        <p:txBody>
          <a:bodyPr>
            <a:normAutofit/>
          </a:bodyPr>
          <a:lstStyle/>
          <a:p>
            <a:pPr algn="r"/>
            <a:r>
              <a:rPr lang="nl-NL">
                <a:solidFill>
                  <a:srgbClr val="FFFFFF"/>
                </a:solidFill>
              </a:rPr>
              <a:t>De eeuw van China…?</a:t>
            </a:r>
            <a:endParaRPr lang="nl-NL" dirty="0">
              <a:solidFill>
                <a:srgbClr val="FFFFFF"/>
              </a:solidFill>
            </a:endParaRPr>
          </a:p>
        </p:txBody>
      </p:sp>
      <p:sp>
        <p:nvSpPr>
          <p:cNvPr id="3" name="Tijdelijke aanduiding voor inhoud 2">
            <a:extLst>
              <a:ext uri="{FF2B5EF4-FFF2-40B4-BE49-F238E27FC236}">
                <a16:creationId xmlns:a16="http://schemas.microsoft.com/office/drawing/2014/main" id="{F95F9BCF-FB1D-4620-9134-687A10B73D3F}"/>
              </a:ext>
            </a:extLst>
          </p:cNvPr>
          <p:cNvSpPr>
            <a:spLocks noGrp="1"/>
          </p:cNvSpPr>
          <p:nvPr>
            <p:ph idx="4294967295"/>
          </p:nvPr>
        </p:nvSpPr>
        <p:spPr>
          <a:xfrm>
            <a:off x="8767763" y="917575"/>
            <a:ext cx="3424237" cy="4852988"/>
          </a:xfrm>
        </p:spPr>
        <p:txBody>
          <a:bodyPr anchor="ctr">
            <a:normAutofit/>
          </a:bodyPr>
          <a:lstStyle/>
          <a:p>
            <a:r>
              <a:rPr lang="nl-NL" sz="2400"/>
              <a:t>CHINA ZAL NOOIT EEN WESTERS LAND WORDEN &gt; MISKENNING VAN DUIZENDEN JAREN GESCHIEDENIS.</a:t>
            </a:r>
          </a:p>
          <a:p>
            <a:pPr>
              <a:buFontTx/>
              <a:buChar char="-"/>
            </a:pPr>
            <a:endParaRPr lang="nl-NL" sz="2400"/>
          </a:p>
          <a:p>
            <a:r>
              <a:rPr lang="nl-NL" sz="2400"/>
              <a:t>INTEGENDEEL: DE WERELD ZAL CHINESER WORDEN. </a:t>
            </a:r>
            <a:endParaRPr lang="nl-NL" sz="2400" dirty="0"/>
          </a:p>
        </p:txBody>
      </p:sp>
      <p:pic>
        <p:nvPicPr>
          <p:cNvPr id="3074" name="Picture 2" descr="Afbeeldingsresultaat voor martin jacques">
            <a:extLst>
              <a:ext uri="{FF2B5EF4-FFF2-40B4-BE49-F238E27FC236}">
                <a16:creationId xmlns:a16="http://schemas.microsoft.com/office/drawing/2014/main" id="{56EAC633-50D0-45A6-B57C-EB45B22999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529" b="-1"/>
          <a:stretch/>
        </p:blipFill>
        <p:spPr bwMode="auto">
          <a:xfrm>
            <a:off x="327547" y="321732"/>
            <a:ext cx="7058306" cy="524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088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CC2B4C41-DAB4-4399-A2DC-73552100C6E8}"/>
              </a:ext>
            </a:extLst>
          </p:cNvPr>
          <p:cNvSpPr>
            <a:spLocks noGrp="1"/>
          </p:cNvSpPr>
          <p:nvPr>
            <p:ph type="title" idx="4294967295"/>
          </p:nvPr>
        </p:nvSpPr>
        <p:spPr>
          <a:xfrm>
            <a:off x="1043631" y="809898"/>
            <a:ext cx="9942716" cy="1554480"/>
          </a:xfrm>
        </p:spPr>
        <p:txBody>
          <a:bodyPr vert="horz" lIns="91440" tIns="45720" rIns="91440" bIns="45720" rtlCol="0" anchor="ctr">
            <a:normAutofit/>
          </a:bodyPr>
          <a:lstStyle/>
          <a:p>
            <a:r>
              <a:rPr lang="en-US" sz="4800" kern="1200">
                <a:solidFill>
                  <a:schemeClr val="tx1"/>
                </a:solidFill>
                <a:latin typeface="+mj-lt"/>
                <a:ea typeface="+mj-ea"/>
                <a:cs typeface="+mj-cs"/>
              </a:rPr>
              <a:t>Martin Jaques</a:t>
            </a:r>
          </a:p>
        </p:txBody>
      </p:sp>
      <p:sp>
        <p:nvSpPr>
          <p:cNvPr id="5" name="Tijdelijke aanduiding voor inhoud 4">
            <a:extLst>
              <a:ext uri="{FF2B5EF4-FFF2-40B4-BE49-F238E27FC236}">
                <a16:creationId xmlns:a16="http://schemas.microsoft.com/office/drawing/2014/main" id="{FD935098-37C0-4CD0-8013-9A006F8E99B8}"/>
              </a:ext>
            </a:extLst>
          </p:cNvPr>
          <p:cNvSpPr>
            <a:spLocks noGrp="1"/>
          </p:cNvSpPr>
          <p:nvPr>
            <p:ph idx="4294967295"/>
          </p:nvPr>
        </p:nvSpPr>
        <p:spPr>
          <a:xfrm>
            <a:off x="1045028" y="3017522"/>
            <a:ext cx="9941319" cy="3124658"/>
          </a:xfrm>
        </p:spPr>
        <p:txBody>
          <a:bodyPr vert="horz" lIns="91440" tIns="45720" rIns="91440" bIns="45720" rtlCol="0" anchor="ctr">
            <a:normAutofit/>
          </a:bodyPr>
          <a:lstStyle/>
          <a:p>
            <a:r>
              <a:rPr lang="en-US" sz="2200"/>
              <a:t>China is niet primair een natiestaat, maar een civilisatiestaat</a:t>
            </a:r>
          </a:p>
          <a:p>
            <a:endParaRPr lang="en-US" sz="2200"/>
          </a:p>
          <a:p>
            <a:r>
              <a:rPr lang="en-US" sz="2200"/>
              <a:t>Andere opvatting van ras </a:t>
            </a:r>
          </a:p>
          <a:p>
            <a:endParaRPr lang="en-US" sz="2200"/>
          </a:p>
          <a:p>
            <a:r>
              <a:rPr lang="en-US" sz="2200"/>
              <a:t>Tribuut systeem denken</a:t>
            </a:r>
          </a:p>
          <a:p>
            <a:endParaRPr lang="en-US" sz="2200"/>
          </a:p>
          <a:p>
            <a:r>
              <a:rPr lang="en-US" sz="2200"/>
              <a:t>Denken over eenheid</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597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764E752-2CEC-4AD1-BD6A-BE55B6954FAA}"/>
              </a:ext>
            </a:extLst>
          </p:cNvPr>
          <p:cNvSpPr>
            <a:spLocks noGrp="1"/>
          </p:cNvSpPr>
          <p:nvPr>
            <p:ph type="title"/>
          </p:nvPr>
        </p:nvSpPr>
        <p:spPr>
          <a:xfrm>
            <a:off x="838200" y="365125"/>
            <a:ext cx="10515600" cy="1325563"/>
          </a:xfrm>
        </p:spPr>
        <p:txBody>
          <a:bodyPr>
            <a:normAutofit/>
          </a:bodyPr>
          <a:lstStyle/>
          <a:p>
            <a:r>
              <a:rPr lang="nl-NL"/>
              <a:t>De 8 verschillen die China definiëren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CB93A788-C2F3-48AE-A2EB-3E9821BA301E}"/>
              </a:ext>
            </a:extLst>
          </p:cNvPr>
          <p:cNvSpPr>
            <a:spLocks noGrp="1"/>
          </p:cNvSpPr>
          <p:nvPr>
            <p:ph idx="1"/>
          </p:nvPr>
        </p:nvSpPr>
        <p:spPr>
          <a:xfrm>
            <a:off x="838200" y="1825625"/>
            <a:ext cx="10515600" cy="4351338"/>
          </a:xfrm>
        </p:spPr>
        <p:txBody>
          <a:bodyPr>
            <a:noAutofit/>
          </a:bodyPr>
          <a:lstStyle/>
          <a:p>
            <a:r>
              <a:rPr lang="nl-NL" sz="1800" dirty="0"/>
              <a:t>China is een civilisatiestaat</a:t>
            </a:r>
          </a:p>
          <a:p>
            <a:endParaRPr lang="nl-NL" sz="1800" dirty="0"/>
          </a:p>
          <a:p>
            <a:r>
              <a:rPr lang="nl-NL" sz="1800" dirty="0"/>
              <a:t>Tribuutstaat erfenis</a:t>
            </a:r>
          </a:p>
          <a:p>
            <a:pPr marL="0" indent="0">
              <a:buNone/>
            </a:pPr>
            <a:endParaRPr lang="nl-NL" sz="1800" dirty="0"/>
          </a:p>
          <a:p>
            <a:r>
              <a:rPr lang="nl-NL" sz="1800" dirty="0"/>
              <a:t>Houding t.a.v. ras en etniciteit</a:t>
            </a:r>
          </a:p>
          <a:p>
            <a:endParaRPr lang="nl-NL" sz="1800" dirty="0"/>
          </a:p>
          <a:p>
            <a:r>
              <a:rPr lang="nl-NL" sz="1800" dirty="0"/>
              <a:t>China is een ‘continental state’</a:t>
            </a:r>
          </a:p>
          <a:p>
            <a:endParaRPr lang="nl-NL" sz="1800" dirty="0"/>
          </a:p>
          <a:p>
            <a:r>
              <a:rPr lang="nl-NL" sz="1800" dirty="0"/>
              <a:t>Traditie van ongedeelde staatsmacht</a:t>
            </a:r>
          </a:p>
          <a:p>
            <a:endParaRPr lang="nl-NL" sz="1800" dirty="0"/>
          </a:p>
          <a:p>
            <a:r>
              <a:rPr lang="nl-NL" sz="1800" dirty="0"/>
              <a:t>Snelle transformatie naar moderniteit</a:t>
            </a:r>
          </a:p>
          <a:p>
            <a:endParaRPr lang="nl-NL" sz="1800" dirty="0"/>
          </a:p>
          <a:p>
            <a:r>
              <a:rPr lang="nl-NL" sz="1800" dirty="0"/>
              <a:t>Rol CCP</a:t>
            </a:r>
          </a:p>
          <a:p>
            <a:endParaRPr lang="nl-NL" sz="1800" dirty="0"/>
          </a:p>
          <a:p>
            <a:r>
              <a:rPr lang="nl-NL" sz="1800" dirty="0"/>
              <a:t>Zowel ontwikkeld als ontwikkelingsland</a:t>
            </a:r>
          </a:p>
        </p:txBody>
      </p:sp>
    </p:spTree>
    <p:extLst>
      <p:ext uri="{BB962C8B-B14F-4D97-AF65-F5344CB8AC3E}">
        <p14:creationId xmlns:p14="http://schemas.microsoft.com/office/powerpoint/2010/main" val="2134123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DFFF5-1EFC-446B-8716-00B33FEAD4A5}"/>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9BEB9747-78D4-45D4-A9EF-A5F2A1DB3F57}"/>
              </a:ext>
            </a:extLst>
          </p:cNvPr>
          <p:cNvSpPr>
            <a:spLocks noGrp="1"/>
          </p:cNvSpPr>
          <p:nvPr>
            <p:ph idx="1"/>
          </p:nvPr>
        </p:nvSpPr>
        <p:spPr/>
        <p:txBody>
          <a:bodyPr>
            <a:normAutofit fontScale="55000" lnSpcReduction="20000"/>
          </a:bodyPr>
          <a:lstStyle/>
          <a:p>
            <a:r>
              <a:rPr lang="nl-NL" dirty="0">
                <a:hlinkClick r:id="rId2"/>
              </a:rPr>
              <a:t>https://www.examenblad.nl/examenstof/syllabus-2022-geschiedenis-vwo/2022/f=/syllabus_gs_vwo_2022_versie_4.pdf</a:t>
            </a:r>
          </a:p>
          <a:p>
            <a:pPr marL="0" indent="0">
              <a:buNone/>
            </a:pPr>
            <a:endParaRPr lang="nl-NL" dirty="0">
              <a:hlinkClick r:id="rId2"/>
            </a:endParaRPr>
          </a:p>
          <a:p>
            <a:r>
              <a:rPr lang="nl-NL" dirty="0">
                <a:hlinkClick r:id="rId2"/>
              </a:rPr>
              <a:t>Waar wil </a:t>
            </a:r>
            <a:r>
              <a:rPr lang="nl-NL" dirty="0" err="1">
                <a:hlinkClick r:id="rId2"/>
              </a:rPr>
              <a:t>Xi</a:t>
            </a:r>
            <a:r>
              <a:rPr lang="nl-NL" dirty="0">
                <a:hlinkClick r:id="rId2"/>
              </a:rPr>
              <a:t> Jinping heen met China? – NRC</a:t>
            </a:r>
            <a:endParaRPr lang="nl-NL" dirty="0"/>
          </a:p>
          <a:p>
            <a:endParaRPr lang="nl-NL" dirty="0"/>
          </a:p>
          <a:p>
            <a:r>
              <a:rPr lang="nl-NL" dirty="0">
                <a:hlinkClick r:id="rId3"/>
              </a:rPr>
              <a:t>https://www.volkskrant.nl/cultuur-media/hoe-china-zijn-plaats-als-wereldmacht-weer-innam-en-volgens-een-auteur-een-van-de-intelligentste-regeringen-ter-wereld-kreeg~bfb96ee4/</a:t>
            </a:r>
            <a:endParaRPr lang="nl-NL" dirty="0"/>
          </a:p>
          <a:p>
            <a:pPr marL="0" indent="0">
              <a:buNone/>
            </a:pPr>
            <a:endParaRPr lang="nl-NL" dirty="0"/>
          </a:p>
          <a:p>
            <a:r>
              <a:rPr lang="nl-NL" dirty="0">
                <a:hlinkClick r:id="rId4"/>
              </a:rPr>
              <a:t>Parallelle wereldorde – De Groene Amsterdammer</a:t>
            </a:r>
            <a:endParaRPr lang="nl-NL" dirty="0"/>
          </a:p>
          <a:p>
            <a:endParaRPr lang="nl-NL" dirty="0"/>
          </a:p>
          <a:p>
            <a:r>
              <a:rPr lang="nl-NL" dirty="0">
                <a:hlinkClick r:id="rId5"/>
              </a:rPr>
              <a:t>https://www.groene.nl/artikel/allen-onder-een-hemel</a:t>
            </a:r>
            <a:endParaRPr lang="nl-NL" dirty="0"/>
          </a:p>
          <a:p>
            <a:endParaRPr lang="nl-NL" dirty="0"/>
          </a:p>
          <a:p>
            <a:r>
              <a:rPr lang="nl-NL" dirty="0">
                <a:hlinkClick r:id="rId6"/>
              </a:rPr>
              <a:t>https://www.foreignaffairs.com/articles/china/competition-with-china-without-catastrophe</a:t>
            </a:r>
            <a:endParaRPr lang="nl-NL" dirty="0"/>
          </a:p>
          <a:p>
            <a:endParaRPr lang="nl-NL" dirty="0"/>
          </a:p>
          <a:p>
            <a:r>
              <a:rPr lang="nl-NL" dirty="0">
                <a:hlinkClick r:id="rId7"/>
              </a:rPr>
              <a:t>https://www.volkskrant.nl/cultuur-media/confucianistisch-communisme~bb74b252/</a:t>
            </a:r>
            <a:endParaRPr lang="nl-NL" dirty="0"/>
          </a:p>
          <a:p>
            <a:endParaRPr lang="nl-NL" dirty="0"/>
          </a:p>
          <a:p>
            <a:endParaRPr lang="nl-NL" dirty="0"/>
          </a:p>
          <a:p>
            <a:endParaRPr lang="nl-NL" dirty="0"/>
          </a:p>
        </p:txBody>
      </p:sp>
    </p:spTree>
    <p:extLst>
      <p:ext uri="{BB962C8B-B14F-4D97-AF65-F5344CB8AC3E}">
        <p14:creationId xmlns:p14="http://schemas.microsoft.com/office/powerpoint/2010/main" val="2765030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A674863-D181-4C40-9C3A-23A2D119EFF6}"/>
              </a:ext>
            </a:extLst>
          </p:cNvPr>
          <p:cNvSpPr>
            <a:spLocks noGrp="1"/>
          </p:cNvSpPr>
          <p:nvPr>
            <p:ph type="title" idx="4294967295"/>
          </p:nvPr>
        </p:nvSpPr>
        <p:spPr>
          <a:xfrm>
            <a:off x="1075767" y="1188637"/>
            <a:ext cx="2988234" cy="4480726"/>
          </a:xfrm>
        </p:spPr>
        <p:txBody>
          <a:bodyPr vert="horz" lIns="91440" tIns="45720" rIns="91440" bIns="45720" rtlCol="0" anchor="ctr">
            <a:normAutofit/>
          </a:bodyPr>
          <a:lstStyle/>
          <a:p>
            <a:pPr algn="r"/>
            <a:r>
              <a:rPr lang="en-US" sz="6600" kern="1200">
                <a:solidFill>
                  <a:schemeClr val="tx1"/>
                </a:solidFill>
                <a:latin typeface="+mj-lt"/>
                <a:ea typeface="+mj-ea"/>
                <a:cs typeface="+mj-cs"/>
              </a:rPr>
              <a:t>4 mini-colleges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F7E6DFDA-298E-448E-8673-E80C27BEC1EE}"/>
              </a:ext>
            </a:extLst>
          </p:cNvPr>
          <p:cNvSpPr>
            <a:spLocks noGrp="1"/>
          </p:cNvSpPr>
          <p:nvPr>
            <p:ph idx="4294967295"/>
          </p:nvPr>
        </p:nvSpPr>
        <p:spPr>
          <a:xfrm>
            <a:off x="5255260" y="1648870"/>
            <a:ext cx="4702848" cy="3560260"/>
          </a:xfrm>
        </p:spPr>
        <p:txBody>
          <a:bodyPr vert="horz" lIns="91440" tIns="45720" rIns="91440" bIns="45720" rtlCol="0" anchor="ctr">
            <a:normAutofit lnSpcReduction="10000"/>
          </a:bodyPr>
          <a:lstStyle/>
          <a:p>
            <a:pPr marL="285750" indent="0">
              <a:buNone/>
            </a:pPr>
            <a:endParaRPr lang="nl-NL" sz="2000"/>
          </a:p>
          <a:p>
            <a:pPr marL="285750" indent="0">
              <a:buNone/>
            </a:pPr>
            <a:r>
              <a:rPr lang="nl-NL" sz="2000"/>
              <a:t>1</a:t>
            </a:r>
            <a:r>
              <a:rPr lang="nl-NL" sz="2000" dirty="0"/>
              <a:t>.  INLEIDING: CHINESER DENKEN(?)</a:t>
            </a:r>
          </a:p>
          <a:p>
            <a:pPr marL="0" indent="0">
              <a:buNone/>
            </a:pPr>
            <a:endParaRPr lang="nl-NL" sz="2000" dirty="0"/>
          </a:p>
          <a:p>
            <a:pPr marL="0" indent="0">
              <a:buNone/>
            </a:pPr>
            <a:r>
              <a:rPr lang="nl-NL" sz="2000" dirty="0"/>
              <a:t>     2. CHINA’S ‘AXIALE PERIODE’</a:t>
            </a:r>
          </a:p>
          <a:p>
            <a:pPr marL="285750" indent="0">
              <a:buNone/>
            </a:pPr>
            <a:endParaRPr lang="nl-NL" sz="2000" dirty="0"/>
          </a:p>
          <a:p>
            <a:pPr marL="285750" indent="0">
              <a:buNone/>
            </a:pPr>
            <a:r>
              <a:rPr lang="nl-NL" sz="2000" dirty="0"/>
              <a:t> 3. HARMONIE, HIËRARCHIE, RITUEEL</a:t>
            </a:r>
          </a:p>
          <a:p>
            <a:pPr marL="285750" indent="0">
              <a:buNone/>
            </a:pPr>
            <a:r>
              <a:rPr lang="nl-NL" sz="2000" dirty="0"/>
              <a:t> </a:t>
            </a:r>
          </a:p>
          <a:p>
            <a:pPr marL="285750" indent="0">
              <a:buNone/>
            </a:pPr>
            <a:r>
              <a:rPr lang="nl-NL" sz="2000" dirty="0"/>
              <a:t> 4. ‘CHINEES DENKEN’:</a:t>
            </a:r>
          </a:p>
          <a:p>
            <a:pPr marL="285750" indent="0">
              <a:buNone/>
            </a:pPr>
            <a:r>
              <a:rPr lang="nl-NL" sz="2000" dirty="0"/>
              <a:t>    (DIS) CONTINUÏTEIT /</a:t>
            </a:r>
            <a:br>
              <a:rPr lang="nl-NL" sz="2000" dirty="0"/>
            </a:br>
            <a:r>
              <a:rPr lang="nl-NL" sz="2000" dirty="0"/>
              <a:t>    STANDPLAATSGEBONDENHEID</a:t>
            </a:r>
          </a:p>
          <a:p>
            <a:pPr marL="514350"/>
            <a:endParaRPr lang="en-US" sz="1700" dirty="0"/>
          </a:p>
        </p:txBody>
      </p:sp>
    </p:spTree>
    <p:extLst>
      <p:ext uri="{BB962C8B-B14F-4D97-AF65-F5344CB8AC3E}">
        <p14:creationId xmlns:p14="http://schemas.microsoft.com/office/powerpoint/2010/main" val="469241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64445-20EC-4B89-A190-2CBA1034D627}"/>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554729EB-10DD-4CA5-A7ED-CB9412F4561A}"/>
              </a:ext>
            </a:extLst>
          </p:cNvPr>
          <p:cNvSpPr>
            <a:spLocks noGrp="1"/>
          </p:cNvSpPr>
          <p:nvPr>
            <p:ph idx="1"/>
          </p:nvPr>
        </p:nvSpPr>
        <p:spPr/>
        <p:txBody>
          <a:bodyPr>
            <a:normAutofit fontScale="85000" lnSpcReduction="10000"/>
          </a:bodyPr>
          <a:lstStyle/>
          <a:p>
            <a:r>
              <a:rPr lang="nl-NL" dirty="0"/>
              <a:t>Baggini J. </a:t>
            </a:r>
            <a:r>
              <a:rPr lang="nl-NL" i="1" dirty="0"/>
              <a:t>Hoe de wereld denkt. Een mondiale geschiedenis van de filosofie. 2019</a:t>
            </a:r>
          </a:p>
          <a:p>
            <a:r>
              <a:rPr lang="nl-NL" dirty="0"/>
              <a:t>Bary de Th. 	E.a. </a:t>
            </a:r>
            <a:r>
              <a:rPr lang="nl-NL" i="1" dirty="0"/>
              <a:t>Sources of Chinese tr</a:t>
            </a:r>
            <a:r>
              <a:rPr lang="nl-NL" dirty="0"/>
              <a:t>adition. 1960</a:t>
            </a:r>
          </a:p>
          <a:p>
            <a:r>
              <a:rPr lang="nl-NL" dirty="0"/>
              <a:t>Creel H. </a:t>
            </a:r>
            <a:r>
              <a:rPr lang="nl-NL" i="1" dirty="0"/>
              <a:t>Chinese thought from Confucius to Mao Tse-</a:t>
            </a:r>
            <a:r>
              <a:rPr lang="nl-NL" i="1" dirty="0" err="1"/>
              <a:t>tung</a:t>
            </a:r>
            <a:r>
              <a:rPr lang="nl-NL" i="1" dirty="0"/>
              <a:t>. 1971</a:t>
            </a:r>
          </a:p>
          <a:p>
            <a:r>
              <a:rPr lang="nl-NL" dirty="0"/>
              <a:t>Dun J.L. </a:t>
            </a:r>
            <a:r>
              <a:rPr lang="nl-NL" i="1" dirty="0"/>
              <a:t>The Chinese Civilisation.  </a:t>
            </a:r>
            <a:r>
              <a:rPr lang="nl-NL" dirty="0"/>
              <a:t>1967</a:t>
            </a:r>
          </a:p>
          <a:p>
            <a:r>
              <a:rPr lang="nl-NL" dirty="0"/>
              <a:t>Haar ter B. </a:t>
            </a:r>
            <a:r>
              <a:rPr lang="nl-NL" i="1" dirty="0"/>
              <a:t>Het Hemels Mandaat. De geschiedenis van het Chinese keizerrijk. </a:t>
            </a:r>
            <a:r>
              <a:rPr lang="nl-NL" dirty="0"/>
              <a:t>2018</a:t>
            </a:r>
          </a:p>
          <a:p>
            <a:r>
              <a:rPr lang="nl-NL" dirty="0"/>
              <a:t>Henrich J. </a:t>
            </a:r>
            <a:r>
              <a:rPr lang="nl-NL" i="1" dirty="0"/>
              <a:t>The weirdest people in the world</a:t>
            </a:r>
            <a:r>
              <a:rPr lang="nl-NL" dirty="0"/>
              <a:t>. 2020</a:t>
            </a:r>
          </a:p>
          <a:p>
            <a:r>
              <a:rPr lang="nl-NL" dirty="0"/>
              <a:t>Leeuw van der K</a:t>
            </a:r>
            <a:r>
              <a:rPr lang="nl-NL" i="1" dirty="0"/>
              <a:t>. Chinese filosofie. </a:t>
            </a:r>
            <a:r>
              <a:rPr lang="nl-NL" dirty="0"/>
              <a:t>2019</a:t>
            </a:r>
          </a:p>
          <a:p>
            <a:r>
              <a:rPr lang="nl-NL" dirty="0"/>
              <a:t>Kissinger H. </a:t>
            </a:r>
            <a:r>
              <a:rPr lang="nl-NL" i="1" dirty="0"/>
              <a:t>Over China. </a:t>
            </a:r>
            <a:r>
              <a:rPr lang="nl-NL" dirty="0"/>
              <a:t>2011</a:t>
            </a:r>
          </a:p>
          <a:p>
            <a:r>
              <a:rPr lang="nl-NL" dirty="0"/>
              <a:t>Li C. The Confucian Philosophy of Harmony. 2014</a:t>
            </a:r>
          </a:p>
          <a:p>
            <a:r>
              <a:rPr lang="nl-NL" dirty="0"/>
              <a:t>Li C. </a:t>
            </a:r>
            <a:r>
              <a:rPr lang="nl-NL" i="1" dirty="0"/>
              <a:t>The Sage and the Second Seks. Confucianism, Ethics and Gender. </a:t>
            </a:r>
            <a:r>
              <a:rPr lang="nl-NL" dirty="0"/>
              <a:t>2000</a:t>
            </a:r>
          </a:p>
        </p:txBody>
      </p:sp>
    </p:spTree>
    <p:extLst>
      <p:ext uri="{BB962C8B-B14F-4D97-AF65-F5344CB8AC3E}">
        <p14:creationId xmlns:p14="http://schemas.microsoft.com/office/powerpoint/2010/main" val="2463078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F6A8-F441-49EE-B089-E736F5154DB3}"/>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1902AF16-9429-48AC-A04A-09D0F517B90C}"/>
              </a:ext>
            </a:extLst>
          </p:cNvPr>
          <p:cNvSpPr>
            <a:spLocks noGrp="1"/>
          </p:cNvSpPr>
          <p:nvPr>
            <p:ph idx="1"/>
          </p:nvPr>
        </p:nvSpPr>
        <p:spPr/>
        <p:txBody>
          <a:bodyPr>
            <a:normAutofit fontScale="70000" lnSpcReduction="20000"/>
          </a:bodyPr>
          <a:lstStyle/>
          <a:p>
            <a:r>
              <a:rPr lang="nl-NL" dirty="0"/>
              <a:t>Mahbubani K. </a:t>
            </a:r>
            <a:r>
              <a:rPr lang="nl-NL" i="1" dirty="0"/>
              <a:t>Heeft China al gewonnen? 2020</a:t>
            </a:r>
          </a:p>
          <a:p>
            <a:r>
              <a:rPr lang="nl-NL" dirty="0"/>
              <a:t>Nijs A</a:t>
            </a:r>
            <a:r>
              <a:rPr lang="nl-NL" i="1" dirty="0"/>
              <a:t>. The China factor. A 21st century with Chinese characteristics. 2019</a:t>
            </a:r>
            <a:endParaRPr lang="nl-NL" dirty="0"/>
          </a:p>
          <a:p>
            <a:r>
              <a:rPr lang="nl-NL" dirty="0"/>
              <a:t>Pieke F. </a:t>
            </a:r>
            <a:r>
              <a:rPr lang="nl-NL" i="1" dirty="0"/>
              <a:t>China, een gids voor de 21</a:t>
            </a:r>
            <a:r>
              <a:rPr lang="nl-NL" i="1" baseline="30000" dirty="0"/>
              <a:t>e</a:t>
            </a:r>
            <a:r>
              <a:rPr lang="nl-NL" i="1" dirty="0"/>
              <a:t> eeuw. 2016</a:t>
            </a:r>
            <a:endParaRPr lang="nl-NL" dirty="0"/>
          </a:p>
          <a:p>
            <a:r>
              <a:rPr lang="nl-NL" dirty="0"/>
              <a:t>Pye L. </a:t>
            </a:r>
            <a:r>
              <a:rPr lang="nl-NL" i="1" dirty="0"/>
              <a:t>China. An introduction. </a:t>
            </a:r>
            <a:r>
              <a:rPr lang="nl-NL" dirty="0"/>
              <a:t>1984</a:t>
            </a:r>
          </a:p>
          <a:p>
            <a:r>
              <a:rPr lang="nl-NL" dirty="0"/>
              <a:t>Scharfstein B.</a:t>
            </a:r>
            <a:r>
              <a:rPr lang="nl-NL" i="1" dirty="0"/>
              <a:t> The mind of China. The Culture, Customs, and beliefs of Traditional China. 1974</a:t>
            </a:r>
          </a:p>
          <a:p>
            <a:r>
              <a:rPr lang="nl-NL" dirty="0"/>
              <a:t>Stercks R. </a:t>
            </a:r>
            <a:r>
              <a:rPr lang="nl-NL" i="1" dirty="0"/>
              <a:t>Chinese thought. From Confucius to Cook Ding. 2019</a:t>
            </a:r>
          </a:p>
          <a:p>
            <a:r>
              <a:rPr lang="nl-NL" dirty="0"/>
              <a:t>Schulte Nordholt H. Is China nog te stoppen? 2021</a:t>
            </a:r>
          </a:p>
          <a:p>
            <a:r>
              <a:rPr lang="nl-NL" dirty="0"/>
              <a:t>Van der Putten F. </a:t>
            </a:r>
            <a:r>
              <a:rPr lang="nl-NL" i="1" dirty="0"/>
              <a:t>De wederopstanding van China. Van prooi tot wereldmacht.</a:t>
            </a:r>
            <a:r>
              <a:rPr lang="nl-NL" dirty="0"/>
              <a:t> 2020</a:t>
            </a:r>
          </a:p>
          <a:p>
            <a:r>
              <a:rPr lang="nl-NL" dirty="0"/>
              <a:t>Wasserstrom J.N. </a:t>
            </a:r>
            <a:r>
              <a:rPr lang="nl-NL" i="1" dirty="0"/>
              <a:t>China in the 21st century. What everyone needs to know. 2010</a:t>
            </a:r>
          </a:p>
          <a:p>
            <a:r>
              <a:rPr lang="nl-NL" dirty="0"/>
              <a:t>Wijk de R. </a:t>
            </a:r>
            <a:r>
              <a:rPr lang="nl-NL" i="1" dirty="0"/>
              <a:t>De nieuwe wereldorde. Hoe China sluipenderwijs de macht overneemt. 2019</a:t>
            </a:r>
            <a:endParaRPr lang="nl-NL" dirty="0"/>
          </a:p>
          <a:p>
            <a:r>
              <a:rPr lang="nl-NL" dirty="0"/>
              <a:t>Wood F. </a:t>
            </a:r>
            <a:r>
              <a:rPr lang="nl-NL" i="1" dirty="0"/>
              <a:t>Great books of China. From aincient times to the present. </a:t>
            </a:r>
            <a:r>
              <a:rPr lang="nl-NL" dirty="0"/>
              <a:t>2017</a:t>
            </a:r>
          </a:p>
          <a:p>
            <a:r>
              <a:rPr lang="nl-NL" dirty="0"/>
              <a:t>Zhang Q. </a:t>
            </a:r>
            <a:r>
              <a:rPr lang="nl-NL" i="1" dirty="0"/>
              <a:t>Traditional Chinese culture. </a:t>
            </a:r>
            <a:r>
              <a:rPr lang="nl-NL" dirty="0"/>
              <a:t>2009</a:t>
            </a:r>
          </a:p>
          <a:p>
            <a:endParaRPr lang="nl-NL" dirty="0"/>
          </a:p>
        </p:txBody>
      </p:sp>
    </p:spTree>
    <p:extLst>
      <p:ext uri="{BB962C8B-B14F-4D97-AF65-F5344CB8AC3E}">
        <p14:creationId xmlns:p14="http://schemas.microsoft.com/office/powerpoint/2010/main" val="66743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3DCDD8-F6B0-43F6-B34F-F07A3E157B28}"/>
              </a:ext>
            </a:extLst>
          </p:cNvPr>
          <p:cNvSpPr>
            <a:spLocks noGrp="1"/>
          </p:cNvSpPr>
          <p:nvPr>
            <p:ph type="title"/>
          </p:nvPr>
        </p:nvSpPr>
        <p:spPr>
          <a:xfrm>
            <a:off x="838200" y="365125"/>
            <a:ext cx="10515600" cy="1325563"/>
          </a:xfrm>
        </p:spPr>
        <p:txBody>
          <a:bodyPr>
            <a:normAutofit/>
          </a:bodyPr>
          <a:lstStyle/>
          <a:p>
            <a:r>
              <a:rPr lang="nl-NL" sz="5400" dirty="0"/>
              <a:t>1.  INLEIDING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01BBA9B-CDC1-4616-9BBF-14BECAABB9BB}"/>
              </a:ext>
            </a:extLst>
          </p:cNvPr>
          <p:cNvSpPr>
            <a:spLocks noGrp="1"/>
          </p:cNvSpPr>
          <p:nvPr>
            <p:ph idx="1"/>
          </p:nvPr>
        </p:nvSpPr>
        <p:spPr>
          <a:xfrm>
            <a:off x="838200" y="1929384"/>
            <a:ext cx="10515600" cy="4251960"/>
          </a:xfrm>
        </p:spPr>
        <p:txBody>
          <a:bodyPr>
            <a:normAutofit/>
          </a:bodyPr>
          <a:lstStyle/>
          <a:p>
            <a:endParaRPr lang="nl-NL" sz="2200" dirty="0"/>
          </a:p>
          <a:p>
            <a:r>
              <a:rPr lang="nl-NL" sz="2200" dirty="0"/>
              <a:t>(CHINESE DENKEN EN 1842-2002)</a:t>
            </a:r>
          </a:p>
          <a:p>
            <a:pPr marL="0" indent="0">
              <a:buNone/>
            </a:pPr>
            <a:endParaRPr lang="nl-NL" sz="2200" dirty="0"/>
          </a:p>
          <a:p>
            <a:r>
              <a:rPr lang="nl-NL" sz="2200" dirty="0"/>
              <a:t>CONTINUÏTEIT EN VERANDERING</a:t>
            </a:r>
          </a:p>
          <a:p>
            <a:pPr marL="0" indent="0">
              <a:buNone/>
            </a:pPr>
            <a:endParaRPr lang="nl-NL" sz="2200" dirty="0"/>
          </a:p>
          <a:p>
            <a:r>
              <a:rPr lang="nl-NL" sz="2200" dirty="0"/>
              <a:t>STANDPLAATSGEBONDENHEID</a:t>
            </a:r>
          </a:p>
          <a:p>
            <a:pPr marL="0" indent="0">
              <a:buNone/>
            </a:pPr>
            <a:endParaRPr lang="nl-NL" sz="2200" dirty="0"/>
          </a:p>
          <a:p>
            <a:r>
              <a:rPr lang="nl-NL" sz="2200" dirty="0"/>
              <a:t>BELANG KENNIS / BEGRIP VAN CHINA VOOR 1842 </a:t>
            </a:r>
          </a:p>
          <a:p>
            <a:endParaRPr lang="nl-NL" sz="2200" dirty="0"/>
          </a:p>
          <a:p>
            <a:pPr marL="0" indent="0">
              <a:buNone/>
            </a:pPr>
            <a:endParaRPr lang="nl-NL" sz="2200" dirty="0"/>
          </a:p>
          <a:p>
            <a:endParaRPr lang="nl-NL" sz="2200" dirty="0"/>
          </a:p>
          <a:p>
            <a:endParaRPr lang="nl-NL" sz="2200" dirty="0"/>
          </a:p>
          <a:p>
            <a:endParaRPr lang="nl-NL" sz="2200" dirty="0"/>
          </a:p>
          <a:p>
            <a:endParaRPr lang="nl-NL" sz="2200" dirty="0"/>
          </a:p>
          <a:p>
            <a:endParaRPr lang="nl-NL" sz="2200" dirty="0"/>
          </a:p>
          <a:p>
            <a:endParaRPr lang="nl-NL" sz="2200" dirty="0"/>
          </a:p>
        </p:txBody>
      </p:sp>
    </p:spTree>
    <p:extLst>
      <p:ext uri="{BB962C8B-B14F-4D97-AF65-F5344CB8AC3E}">
        <p14:creationId xmlns:p14="http://schemas.microsoft.com/office/powerpoint/2010/main" val="221294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EAA3D7-0E13-4624-80AB-7F231276EE8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1842 - 2002</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USD 14.29] (Lanyard Hardcover Edition) Chinese History Profile Student Map  Wall Chart 1.1m X0.8m Roll Cover Historical Long River Event Chronology  Timeline Major Battles Invention Planet Map Press - Wholesale from China">
            <a:extLst>
              <a:ext uri="{FF2B5EF4-FFF2-40B4-BE49-F238E27FC236}">
                <a16:creationId xmlns:a16="http://schemas.microsoft.com/office/drawing/2014/main" id="{EA2D6C1B-CCF0-4D2D-BF0A-14A5BB40CCC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147" b="10614"/>
          <a:stretch/>
        </p:blipFill>
        <p:spPr bwMode="auto">
          <a:xfrm>
            <a:off x="3533775" y="1085088"/>
            <a:ext cx="8658225" cy="513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5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B970F1-94E8-4A2B-A0C3-FF6C41B78B90}"/>
              </a:ext>
            </a:extLst>
          </p:cNvPr>
          <p:cNvSpPr>
            <a:spLocks noGrp="1"/>
          </p:cNvSpPr>
          <p:nvPr>
            <p:ph type="title" idx="4294967295"/>
          </p:nvPr>
        </p:nvSpPr>
        <p:spPr>
          <a:xfrm>
            <a:off x="841248" y="548640"/>
            <a:ext cx="3600860" cy="5431536"/>
          </a:xfrm>
        </p:spPr>
        <p:txBody>
          <a:bodyPr vert="horz" lIns="91440" tIns="45720" rIns="91440" bIns="45720" rtlCol="0" anchor="ctr">
            <a:normAutofit/>
          </a:bodyPr>
          <a:lstStyle/>
          <a:p>
            <a:r>
              <a:rPr lang="en-US" sz="5400" kern="1200" dirty="0">
                <a:solidFill>
                  <a:schemeClr val="tx1"/>
                </a:solidFill>
                <a:latin typeface="+mj-lt"/>
                <a:ea typeface="+mj-ea"/>
                <a:cs typeface="+mj-cs"/>
              </a:rPr>
              <a:t>Continuïteit en verandering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FB3E56E-EE47-4922-87B3-6869534F7159}"/>
              </a:ext>
            </a:extLst>
          </p:cNvPr>
          <p:cNvSpPr>
            <a:spLocks noGrp="1"/>
          </p:cNvSpPr>
          <p:nvPr>
            <p:ph idx="4294967295"/>
          </p:nvPr>
        </p:nvSpPr>
        <p:spPr>
          <a:xfrm>
            <a:off x="5126418" y="552091"/>
            <a:ext cx="6224335" cy="5431536"/>
          </a:xfrm>
        </p:spPr>
        <p:txBody>
          <a:bodyPr vert="horz" lIns="91440" tIns="45720" rIns="91440" bIns="45720" rtlCol="0" anchor="ctr">
            <a:normAutofit/>
          </a:bodyPr>
          <a:lstStyle/>
          <a:p>
            <a:r>
              <a:rPr lang="nl-NL" sz="2200" dirty="0"/>
              <a:t>De kandidaat kan: </a:t>
            </a:r>
          </a:p>
          <a:p>
            <a:pPr marL="0" indent="0">
              <a:buNone/>
            </a:pPr>
            <a:r>
              <a:rPr lang="nl-NL" sz="2200" dirty="0"/>
              <a:t>- (12) herkennen dat elke tijd materiële en </a:t>
            </a:r>
            <a:r>
              <a:rPr lang="nl-NL" sz="2200" dirty="0">
                <a:solidFill>
                  <a:srgbClr val="FF0000"/>
                </a:solidFill>
              </a:rPr>
              <a:t>immateriële</a:t>
            </a:r>
            <a:r>
              <a:rPr lang="nl-NL" sz="2200" dirty="0"/>
              <a:t> sporen van het verleden in zich draagt; </a:t>
            </a:r>
          </a:p>
          <a:p>
            <a:pPr marL="0" indent="0">
              <a:buNone/>
            </a:pPr>
            <a:r>
              <a:rPr lang="nl-NL" sz="2200" dirty="0"/>
              <a:t>- (14) uitleggen dat elke ordening van continuïteit en verandering een </a:t>
            </a:r>
            <a:r>
              <a:rPr lang="nl-NL" sz="2200" dirty="0">
                <a:solidFill>
                  <a:srgbClr val="FF0000"/>
                </a:solidFill>
              </a:rPr>
              <a:t>interpretatie</a:t>
            </a:r>
            <a:r>
              <a:rPr lang="nl-NL" sz="2200" dirty="0"/>
              <a:t> is (zie ook onderdeel 3.2).</a:t>
            </a:r>
          </a:p>
        </p:txBody>
      </p:sp>
    </p:spTree>
    <p:extLst>
      <p:ext uri="{BB962C8B-B14F-4D97-AF65-F5344CB8AC3E}">
        <p14:creationId xmlns:p14="http://schemas.microsoft.com/office/powerpoint/2010/main" val="1113089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An Introduction to Doing Business in China 2020 - China Briefing News">
            <a:extLst>
              <a:ext uri="{FF2B5EF4-FFF2-40B4-BE49-F238E27FC236}">
                <a16:creationId xmlns:a16="http://schemas.microsoft.com/office/drawing/2014/main" id="{7B9F4634-52E2-4BCD-9E3B-A6261966F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613" r="21387"/>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 met gebouw, buiten, fiets, weg&#10;&#10;Automatisch gegenereerde beschrijving">
            <a:extLst>
              <a:ext uri="{FF2B5EF4-FFF2-40B4-BE49-F238E27FC236}">
                <a16:creationId xmlns:a16="http://schemas.microsoft.com/office/drawing/2014/main" id="{FF33B2F5-C549-4534-AE4A-6FC2A75163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05" r="27795"/>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ame 76">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C9D3FF86-122D-4C76-8E81-BE5E11B23E23}"/>
              </a:ext>
            </a:extLst>
          </p:cNvPr>
          <p:cNvSpPr>
            <a:spLocks noGrp="1"/>
          </p:cNvSpPr>
          <p:nvPr>
            <p:ph type="title" idx="4294967295"/>
          </p:nvPr>
        </p:nvSpPr>
        <p:spPr>
          <a:xfrm>
            <a:off x="4286858" y="2761554"/>
            <a:ext cx="3618284" cy="1345720"/>
          </a:xfrm>
          <a:noFill/>
        </p:spPr>
        <p:txBody>
          <a:bodyPr vert="horz" lIns="91440" tIns="45720" rIns="91440" bIns="45720" rtlCol="0" anchor="ctr">
            <a:normAutofit/>
          </a:bodyPr>
          <a:lstStyle/>
          <a:p>
            <a:pPr algn="ctr"/>
            <a:r>
              <a:rPr lang="en-US" sz="2200" kern="1200" dirty="0">
                <a:solidFill>
                  <a:srgbClr val="FF0000"/>
                </a:solidFill>
                <a:latin typeface="+mj-lt"/>
                <a:ea typeface="+mj-ea"/>
                <a:cs typeface="+mj-cs"/>
              </a:rPr>
              <a:t>‘China’s historical continuity (…), is marked by a striking measure of discontinuity.’</a:t>
            </a:r>
            <a:br>
              <a:rPr lang="en-US" sz="2200" kern="1200" dirty="0">
                <a:solidFill>
                  <a:srgbClr val="FF0000"/>
                </a:solidFill>
                <a:latin typeface="+mj-lt"/>
                <a:ea typeface="+mj-ea"/>
                <a:cs typeface="+mj-cs"/>
              </a:rPr>
            </a:br>
            <a:endParaRPr lang="en-US" sz="2200" kern="1200" dirty="0">
              <a:solidFill>
                <a:srgbClr val="FF0000"/>
              </a:solidFill>
              <a:latin typeface="+mj-lt"/>
              <a:ea typeface="+mj-ea"/>
              <a:cs typeface="+mj-cs"/>
            </a:endParaRPr>
          </a:p>
        </p:txBody>
      </p:sp>
    </p:spTree>
    <p:extLst>
      <p:ext uri="{BB962C8B-B14F-4D97-AF65-F5344CB8AC3E}">
        <p14:creationId xmlns:p14="http://schemas.microsoft.com/office/powerpoint/2010/main" val="100788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7F51250C-5E5B-46BF-A665-59C8BEDFB3BA}"/>
              </a:ext>
            </a:extLst>
          </p:cNvPr>
          <p:cNvSpPr>
            <a:spLocks noGrp="1"/>
          </p:cNvSpPr>
          <p:nvPr>
            <p:ph idx="4294967295"/>
          </p:nvPr>
        </p:nvSpPr>
        <p:spPr>
          <a:xfrm>
            <a:off x="838200" y="1825625"/>
            <a:ext cx="10515600" cy="4351338"/>
          </a:xfrm>
        </p:spPr>
        <p:txBody>
          <a:bodyPr vert="horz" lIns="91440" tIns="45720" rIns="91440" bIns="45720" rtlCol="0">
            <a:normAutofit/>
          </a:bodyPr>
          <a:lstStyle/>
          <a:p>
            <a:pPr marL="0"/>
            <a:endParaRPr lang="en-US" dirty="0"/>
          </a:p>
          <a:p>
            <a:pPr marL="0" indent="0">
              <a:buNone/>
            </a:pPr>
            <a:r>
              <a:rPr lang="en-US" sz="3200" dirty="0"/>
              <a:t>‘DIEP IN HET VERANDERLIJKE IS HET ONVERANDERLIJKE.’ (?)</a:t>
            </a:r>
          </a:p>
          <a:p>
            <a:pPr marL="0"/>
            <a:endParaRPr lang="en-US" dirty="0"/>
          </a:p>
          <a:p>
            <a:pPr marL="0" indent="0">
              <a:buNone/>
            </a:pPr>
            <a:endParaRPr lang="en-US" dirty="0"/>
          </a:p>
        </p:txBody>
      </p:sp>
    </p:spTree>
    <p:extLst>
      <p:ext uri="{BB962C8B-B14F-4D97-AF65-F5344CB8AC3E}">
        <p14:creationId xmlns:p14="http://schemas.microsoft.com/office/powerpoint/2010/main" val="113434118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2713</Words>
  <Application>Microsoft Office PowerPoint</Application>
  <PresentationFormat>Breedbeeld</PresentationFormat>
  <Paragraphs>233</Paragraphs>
  <Slides>41</Slides>
  <Notes>21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41</vt:i4>
      </vt:variant>
    </vt:vector>
  </HeadingPairs>
  <TitlesOfParts>
    <vt:vector size="45" baseType="lpstr">
      <vt:lpstr>Arial</vt:lpstr>
      <vt:lpstr>Calibri</vt:lpstr>
      <vt:lpstr>Calibri Light</vt:lpstr>
      <vt:lpstr>Kantoorthema</vt:lpstr>
      <vt:lpstr>CHINESER  DENKEN (?)</vt:lpstr>
      <vt:lpstr>PowerPoint-presentatie</vt:lpstr>
      <vt:lpstr>PowerPoint-presentatie</vt:lpstr>
      <vt:lpstr>4 mini-colleges</vt:lpstr>
      <vt:lpstr>1.  INLEIDING</vt:lpstr>
      <vt:lpstr>1842 - 2002</vt:lpstr>
      <vt:lpstr>Continuïteit en verandering</vt:lpstr>
      <vt:lpstr>‘China’s historical continuity (…), is marked by a striking measure of discontinuity.’ </vt:lpstr>
      <vt:lpstr>PowerPoint-presentatie</vt:lpstr>
      <vt:lpstr>PowerPoint-presentatie</vt:lpstr>
      <vt:lpstr>Interpretatie</vt:lpstr>
      <vt:lpstr>Standplaatsge-bondenheid</vt:lpstr>
      <vt:lpstr>Standplaatsgebondenheid</vt:lpstr>
      <vt:lpstr>Bieri:  Historische nieuwsgierigheid</vt:lpstr>
      <vt:lpstr>SUN TZU</vt:lpstr>
      <vt:lpstr>KLASSIEKE PERIODE  / AXIALE PERIODE   </vt:lpstr>
      <vt:lpstr>EEN GALACTISCH IMPERIUM …</vt:lpstr>
      <vt:lpstr>Stoltenberg in de VK 1 juni 2021</vt:lpstr>
      <vt:lpstr>PowerPoint-presentatie</vt:lpstr>
      <vt:lpstr>PowerPoint-presentatie</vt:lpstr>
      <vt:lpstr>Kennen de VS (wij) China?</vt:lpstr>
      <vt:lpstr>CCP of CCP?</vt:lpstr>
      <vt:lpstr>Schulte Nordholt</vt:lpstr>
      <vt:lpstr>PowerPoint-presentatie</vt:lpstr>
      <vt:lpstr>‘With this strategically essentialized Chinese particularity, universalism, and alternative, this new set of Chineseness articulates an ideal China:   China is a “superpower” with a long continuous history and grand culture, a harmonious society, which has long been advocating and contributing to the harmonious world, and a modern and prosperous society with harmonious and scientific development values that emphasize green development and the harmony between human and nature.   In addition to these essentialist narrations of the “tangible” Chineseness, the Opening Ceremony has further constructed the temperament of the “new” Chinese: self-confident, friendly, romantic, and determined (with perseverance) to build an even better China.’</vt:lpstr>
      <vt:lpstr>PowerPoint-presentatie</vt:lpstr>
      <vt:lpstr>WEIRD</vt:lpstr>
      <vt:lpstr>PowerPoint-presentatie</vt:lpstr>
      <vt:lpstr>‘WEIRDos aren’t all bad; they’re provincial.’ </vt:lpstr>
      <vt:lpstr>Julian Baggini</vt:lpstr>
      <vt:lpstr>PowerPoint-presentatie</vt:lpstr>
      <vt:lpstr> ‘Confucius say …’</vt:lpstr>
      <vt:lpstr>PowerPoint-presentatie</vt:lpstr>
      <vt:lpstr>PowerPoint-presentatie</vt:lpstr>
      <vt:lpstr>MARTIN JAQUES (WHEN CHINA RULES THE WORLD)</vt:lpstr>
      <vt:lpstr>De eeuw van China…?</vt:lpstr>
      <vt:lpstr>Martin Jaques</vt:lpstr>
      <vt:lpstr>De 8 verschillen die China definiëren</vt:lpstr>
      <vt:lpstr>Bronnen</vt:lpstr>
      <vt:lpstr>Bronnen</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Theo van Zon</dc:creator>
  <cp:lastModifiedBy>Reessink, N.R.A. (Niels)</cp:lastModifiedBy>
  <cp:revision>64</cp:revision>
  <dcterms:created xsi:type="dcterms:W3CDTF">2021-05-06T13:24:07Z</dcterms:created>
  <dcterms:modified xsi:type="dcterms:W3CDTF">2021-09-22T16:33:01Z</dcterms:modified>
</cp:coreProperties>
</file>