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73" r:id="rId5"/>
    <p:sldId id="266" r:id="rId6"/>
    <p:sldId id="256" r:id="rId7"/>
    <p:sldId id="257" r:id="rId8"/>
    <p:sldId id="260" r:id="rId9"/>
    <p:sldId id="271" r:id="rId10"/>
    <p:sldId id="272" r:id="rId11"/>
    <p:sldId id="267" r:id="rId12"/>
    <p:sldId id="268" r:id="rId13"/>
    <p:sldId id="26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A30"/>
    <a:srgbClr val="4C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87BB0-5F80-4836-B5F0-F172E7D3243E}" v="101" dt="2021-10-14T08:29:57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4660"/>
  </p:normalViewPr>
  <p:slideViewPr>
    <p:cSldViewPr>
      <p:cViewPr varScale="1">
        <p:scale>
          <a:sx n="62" d="100"/>
          <a:sy n="62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E842-97D4-4460-A6BF-3F7E789B8A63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CA46-E1F4-4D80-9350-EF0D8AB0B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27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kumimoji="0" lang="nl-NL" dirty="0"/>
              <a:t>Klik om de stijl te bewerken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kumimoji="0" lang="nl-NL" dirty="0"/>
              <a:t>Klik om de stijl te bewerken</a:t>
            </a:r>
            <a:endParaRPr kumimoji="0" lang="en-US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E41996-AC7B-49F1-9C61-214EED4964B4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012B0A-B101-4A59-9AC4-D8E6FF97D88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rQa6El45Uc&amp;feature=fvst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4D9733B-EC95-4452-88CE-0DCE963F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0648"/>
            <a:ext cx="11161240" cy="1119336"/>
          </a:xfrm>
        </p:spPr>
        <p:txBody>
          <a:bodyPr anchor="b">
            <a:noAutofit/>
          </a:bodyPr>
          <a:lstStyle/>
          <a:p>
            <a:pPr algn="ctr"/>
            <a:r>
              <a:rPr lang="nl-NL" sz="5800" b="0" dirty="0">
                <a:solidFill>
                  <a:srgbClr val="4C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Hoe Hitler aan alle macht kwam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C26666-4CB4-4F53-BA9D-F2374B9D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7" b="-2"/>
          <a:stretch/>
        </p:blipFill>
        <p:spPr>
          <a:xfrm>
            <a:off x="1559496" y="1484784"/>
            <a:ext cx="6624736" cy="4591193"/>
          </a:xfrm>
          <a:prstGeom prst="rect">
            <a:avLst/>
          </a:prstGeom>
          <a:noFill/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2" name="Ondertitel 1">
            <a:extLst>
              <a:ext uri="{FF2B5EF4-FFF2-40B4-BE49-F238E27FC236}">
                <a16:creationId xmlns:a16="http://schemas.microsoft.com/office/drawing/2014/main" id="{DCDF3159-5581-46DC-8070-B9E146E70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8248" y="4869160"/>
            <a:ext cx="2743200" cy="903313"/>
          </a:xfrm>
        </p:spPr>
        <p:txBody>
          <a:bodyPr anchor="t">
            <a:normAutofit/>
          </a:bodyPr>
          <a:lstStyle/>
          <a:p>
            <a:pPr algn="ctr"/>
            <a:r>
              <a:rPr lang="nl-NL" i="1" dirty="0">
                <a:latin typeface="Bahnschrift" panose="020B0502040204020203" pitchFamily="34" charset="0"/>
              </a:rPr>
              <a:t>23 maart 1933 </a:t>
            </a:r>
            <a:br>
              <a:rPr lang="nl-NL" i="1" dirty="0">
                <a:latin typeface="Bahnschrift" panose="020B0502040204020203" pitchFamily="34" charset="0"/>
              </a:rPr>
            </a:br>
            <a:r>
              <a:rPr lang="nl-NL" i="1" dirty="0">
                <a:latin typeface="Bahnschrift" panose="020B0502040204020203" pitchFamily="34" charset="0"/>
              </a:rPr>
              <a:t>Aanname Machtigingswet</a:t>
            </a:r>
          </a:p>
        </p:txBody>
      </p:sp>
    </p:spTree>
    <p:extLst>
      <p:ext uri="{BB962C8B-B14F-4D97-AF65-F5344CB8AC3E}">
        <p14:creationId xmlns:p14="http://schemas.microsoft.com/office/powerpoint/2010/main" val="181450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FBDDF250-294A-4C7D-B4AE-8234E1C6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564904"/>
            <a:ext cx="5040560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rgbClr val="622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Spotprent over Hitler’s </a:t>
            </a:r>
            <a:br>
              <a:rPr lang="en-US" dirty="0">
                <a:solidFill>
                  <a:srgbClr val="622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dirty="0">
                <a:solidFill>
                  <a:srgbClr val="622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machtsovername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9B2038A-F819-484A-A7C9-31F2F70B1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8672" y="3784104"/>
            <a:ext cx="4535360" cy="12988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NL" sz="2800" dirty="0"/>
              <a:t>1932</a:t>
            </a:r>
          </a:p>
        </p:txBody>
      </p:sp>
      <p:pic>
        <p:nvPicPr>
          <p:cNvPr id="1025" name="Picture 1" descr="spotprent-hitler-legal-19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0096" y="391066"/>
            <a:ext cx="3472049" cy="590987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8777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95400" y="1374845"/>
            <a:ext cx="5693804" cy="4983735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Bahnschrift" panose="020B0502040204020203" pitchFamily="34" charset="0"/>
              </a:rPr>
              <a:t>Grote werkloosheid</a:t>
            </a:r>
          </a:p>
          <a:p>
            <a:r>
              <a:rPr lang="nl-NL" sz="2400" dirty="0">
                <a:latin typeface="Bahnschrift" panose="020B0502040204020203" pitchFamily="34" charset="0"/>
              </a:rPr>
              <a:t>Onvrede over </a:t>
            </a:r>
            <a:r>
              <a:rPr lang="nl-NL" sz="2400" dirty="0" err="1">
                <a:latin typeface="Bahnschrift" panose="020B0502040204020203" pitchFamily="34" charset="0"/>
              </a:rPr>
              <a:t>VvVersailles</a:t>
            </a:r>
            <a:endParaRPr lang="nl-NL" sz="2400" dirty="0">
              <a:latin typeface="Bahnschrift" panose="020B0502040204020203" pitchFamily="34" charset="0"/>
            </a:endParaRPr>
          </a:p>
          <a:p>
            <a:r>
              <a:rPr lang="nl-NL" sz="2400" dirty="0">
                <a:latin typeface="Bahnschrift" panose="020B0502040204020203" pitchFamily="34" charset="0"/>
              </a:rPr>
              <a:t>Democratische regeringen hebben geen oplossing</a:t>
            </a:r>
          </a:p>
          <a:p>
            <a:r>
              <a:rPr lang="nl-NL" sz="2400" dirty="0">
                <a:latin typeface="Bahnschrift" panose="020B0502040204020203" pitchFamily="34" charset="0"/>
              </a:rPr>
              <a:t>NSDAP belooft de ellende op te lossen</a:t>
            </a:r>
          </a:p>
          <a:p>
            <a:pPr marL="0" indent="0">
              <a:buNone/>
            </a:pPr>
            <a:br>
              <a:rPr lang="nl-NL" sz="2400" dirty="0">
                <a:latin typeface="Bahnschrift" panose="020B0502040204020203" pitchFamily="34" charset="0"/>
              </a:rPr>
            </a:br>
            <a:r>
              <a:rPr lang="nl-NL" sz="2400" dirty="0">
                <a:latin typeface="Bahnschrift" panose="020B0502040204020203" pitchFamily="34" charset="0"/>
              </a:rPr>
              <a:t>1933: Hitler de grootste partij</a:t>
            </a:r>
          </a:p>
          <a:p>
            <a:r>
              <a:rPr lang="nl-NL" sz="2000" dirty="0">
                <a:latin typeface="Bahnschrift" panose="020B0502040204020203" pitchFamily="34" charset="0"/>
              </a:rPr>
              <a:t>NSDAP 43,9% stemmen</a:t>
            </a:r>
            <a:br>
              <a:rPr lang="nl-NL" sz="2000" dirty="0">
                <a:latin typeface="Bahnschrift" panose="020B0502040204020203" pitchFamily="34" charset="0"/>
              </a:rPr>
            </a:br>
            <a:r>
              <a:rPr lang="nl-NL" sz="600" dirty="0">
                <a:latin typeface="Bahnschrift" panose="020B0502040204020203" pitchFamily="34" charset="0"/>
              </a:rPr>
              <a:t> </a:t>
            </a:r>
            <a:endParaRPr lang="nl-NL" sz="2000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nl-NL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Dat is geen meerderheid! </a:t>
            </a:r>
            <a:br>
              <a:rPr lang="nl-NL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nl-NL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Hoe komt hij dan toch aan alle macht?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95400" y="251644"/>
            <a:ext cx="9516973" cy="90424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622A30"/>
                </a:solidFill>
              </a:rPr>
              <a:t>Steeds meer aanhang voor de NSDAP</a:t>
            </a:r>
          </a:p>
        </p:txBody>
      </p:sp>
      <p:pic>
        <p:nvPicPr>
          <p:cNvPr id="1028" name="Picture 4" descr="http://www.dhm.de/lemo/objekte/statistik/waaaa3/ind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11" y="1374844"/>
            <a:ext cx="5500489" cy="3350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mbers.home.nl/keesdebrouwer/images/wereldoorlog%20II/nsdap_1932_affiche_hitler_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76" y="1260207"/>
            <a:ext cx="2906528" cy="4113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51125B9-754B-45FB-BE65-CE180C29D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1268760"/>
            <a:ext cx="2890464" cy="4104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5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23392" y="1524000"/>
            <a:ext cx="9587408" cy="3849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i="1" dirty="0">
                <a:latin typeface="Bahnschrift" panose="020B0502040204020203" pitchFamily="34" charset="0"/>
              </a:rPr>
              <a:t>Mysterie</a:t>
            </a:r>
            <a:r>
              <a:rPr lang="nl-NL" sz="2800" dirty="0">
                <a:latin typeface="Bahnschrift" panose="020B0502040204020203" pitchFamily="34" charset="0"/>
              </a:rPr>
              <a:t> in groepjes</a:t>
            </a:r>
          </a:p>
          <a:p>
            <a:r>
              <a:rPr lang="nl-NL" sz="2800" dirty="0">
                <a:latin typeface="Bahnschrift" panose="020B0502040204020203" pitchFamily="34" charset="0"/>
              </a:rPr>
              <a:t>Kaartjes ordenen</a:t>
            </a:r>
          </a:p>
          <a:p>
            <a:pPr lvl="1"/>
            <a:r>
              <a:rPr lang="nl-NL" dirty="0">
                <a:latin typeface="Bahnschrift" panose="020B0502040204020203" pitchFamily="34" charset="0"/>
              </a:rPr>
              <a:t>Regels parlement &amp;  geldige stemming</a:t>
            </a:r>
          </a:p>
          <a:p>
            <a:pPr lvl="1"/>
            <a:r>
              <a:rPr lang="nl-NL" dirty="0">
                <a:latin typeface="Bahnschrift" panose="020B0502040204020203" pitchFamily="34" charset="0"/>
              </a:rPr>
              <a:t>Andere partijen: Katholieken &amp; Socialisten</a:t>
            </a:r>
          </a:p>
          <a:p>
            <a:pPr lvl="1"/>
            <a:r>
              <a:rPr lang="nl-NL" dirty="0">
                <a:latin typeface="Bahnschrift" panose="020B0502040204020203" pitchFamily="34" charset="0"/>
              </a:rPr>
              <a:t>Voorafgaand aan de vergadering</a:t>
            </a:r>
          </a:p>
          <a:p>
            <a:pPr lvl="1"/>
            <a:r>
              <a:rPr lang="nl-NL" dirty="0">
                <a:latin typeface="Bahnschrift" panose="020B0502040204020203" pitchFamily="34" charset="0"/>
              </a:rPr>
              <a:t>Tijdens de vergadering</a:t>
            </a:r>
          </a:p>
          <a:p>
            <a:pPr lvl="1"/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3392" y="152400"/>
            <a:ext cx="9721080" cy="12192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622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kwamen de Nazi’s aan </a:t>
            </a:r>
            <a:r>
              <a:rPr lang="nl-NL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</a:t>
            </a:r>
            <a:r>
              <a:rPr lang="nl-N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>
                <a:solidFill>
                  <a:srgbClr val="622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01903F-0FC4-49BA-991D-8095A8A42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3284984"/>
            <a:ext cx="4242048" cy="2921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845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622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Categoriseren van de kaartjes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i="1" dirty="0">
                <a:latin typeface="Bahnschrift" panose="020B0502040204020203" pitchFamily="34" charset="0"/>
              </a:rPr>
              <a:t>Regels parlement &amp; stemmingen</a:t>
            </a:r>
            <a:br>
              <a:rPr lang="nl-NL" dirty="0">
                <a:latin typeface="Bahnschrift" panose="020B0502040204020203" pitchFamily="34" charset="0"/>
              </a:rPr>
            </a:br>
            <a:r>
              <a:rPr lang="nl-NL" dirty="0">
                <a:latin typeface="Bahnschrift" panose="020B0502040204020203" pitchFamily="34" charset="0"/>
              </a:rPr>
              <a:t>2, 3, 5</a:t>
            </a:r>
          </a:p>
          <a:p>
            <a:endParaRPr lang="nl-NL" dirty="0">
              <a:latin typeface="Bahnschrift" panose="020B0502040204020203" pitchFamily="34" charset="0"/>
            </a:endParaRPr>
          </a:p>
          <a:p>
            <a:r>
              <a:rPr lang="nl-NL" i="1" dirty="0">
                <a:latin typeface="Bahnschrift" panose="020B0502040204020203" pitchFamily="34" charset="0"/>
              </a:rPr>
              <a:t>Andere partijen</a:t>
            </a:r>
            <a:r>
              <a:rPr lang="nl-NL" dirty="0">
                <a:latin typeface="Bahnschrift" panose="020B0502040204020203" pitchFamily="34" charset="0"/>
              </a:rPr>
              <a:t>:</a:t>
            </a:r>
            <a:br>
              <a:rPr lang="nl-NL" dirty="0">
                <a:latin typeface="Bahnschrift" panose="020B0502040204020203" pitchFamily="34" charset="0"/>
              </a:rPr>
            </a:br>
            <a:r>
              <a:rPr lang="nl-NL" dirty="0">
                <a:latin typeface="Bahnschrift" panose="020B0502040204020203" pitchFamily="34" charset="0"/>
              </a:rPr>
              <a:t>Katholieken: 7, 8, </a:t>
            </a:r>
            <a:br>
              <a:rPr lang="nl-NL" dirty="0">
                <a:latin typeface="Bahnschrift" panose="020B0502040204020203" pitchFamily="34" charset="0"/>
              </a:rPr>
            </a:br>
            <a:r>
              <a:rPr lang="nl-NL" dirty="0">
                <a:latin typeface="Bahnschrift" panose="020B0502040204020203" pitchFamily="34" charset="0"/>
              </a:rPr>
              <a:t>Socialisten: 6, 9, </a:t>
            </a:r>
          </a:p>
          <a:p>
            <a:endParaRPr lang="nl-NL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latin typeface="Bahnschrift" panose="020B0502040204020203" pitchFamily="34" charset="0"/>
              </a:rPr>
              <a:t>	</a:t>
            </a:r>
          </a:p>
          <a:p>
            <a:endParaRPr lang="nl-NL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Bahnschrift" panose="020B0502040204020203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556ACF9C-3DA0-4E53-9153-875B0725A098}"/>
              </a:ext>
            </a:extLst>
          </p:cNvPr>
          <p:cNvSpPr txBox="1">
            <a:spLocks/>
          </p:cNvSpPr>
          <p:nvPr/>
        </p:nvSpPr>
        <p:spPr>
          <a:xfrm>
            <a:off x="6118909" y="1518645"/>
            <a:ext cx="4729619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>
                <a:latin typeface="Bahnschrift" panose="020B0502040204020203" pitchFamily="34" charset="0"/>
              </a:rPr>
              <a:t>Vooraf aan de vergadering</a:t>
            </a:r>
            <a:br>
              <a:rPr lang="nl-NL" dirty="0">
                <a:latin typeface="Bahnschrift" panose="020B0502040204020203" pitchFamily="34" charset="0"/>
              </a:rPr>
            </a:br>
            <a:r>
              <a:rPr lang="nl-NL" dirty="0">
                <a:latin typeface="Bahnschrift" panose="020B0502040204020203" pitchFamily="34" charset="0"/>
              </a:rPr>
              <a:t>1, 4, </a:t>
            </a:r>
            <a:r>
              <a:rPr lang="nl-NL" i="1" dirty="0">
                <a:solidFill>
                  <a:schemeClr val="tx2">
                    <a:lumMod val="90000"/>
                  </a:schemeClr>
                </a:solidFill>
                <a:latin typeface="Bahnschrift" panose="020B0502040204020203" pitchFamily="34" charset="0"/>
              </a:rPr>
              <a:t>6</a:t>
            </a:r>
            <a:r>
              <a:rPr lang="nl-NL" dirty="0">
                <a:latin typeface="Bahnschrift" panose="020B0502040204020203" pitchFamily="34" charset="0"/>
              </a:rPr>
              <a:t>, 11, 13, 14, 15</a:t>
            </a:r>
          </a:p>
          <a:p>
            <a:endParaRPr lang="nl-NL" dirty="0">
              <a:latin typeface="Bahnschrift" panose="020B0502040204020203" pitchFamily="34" charset="0"/>
            </a:endParaRPr>
          </a:p>
          <a:p>
            <a:endParaRPr lang="nl-NL" dirty="0">
              <a:latin typeface="Bahnschrift" panose="020B0502040204020203" pitchFamily="34" charset="0"/>
            </a:endParaRPr>
          </a:p>
          <a:p>
            <a:r>
              <a:rPr lang="nl-NL" i="1" dirty="0">
                <a:latin typeface="Bahnschrift" panose="020B0502040204020203" pitchFamily="34" charset="0"/>
              </a:rPr>
              <a:t>Tijdens de vergadering</a:t>
            </a:r>
            <a:br>
              <a:rPr lang="nl-NL" dirty="0">
                <a:latin typeface="Bahnschrift" panose="020B0502040204020203" pitchFamily="34" charset="0"/>
              </a:rPr>
            </a:br>
            <a:r>
              <a:rPr lang="nl-NL" i="1" dirty="0">
                <a:solidFill>
                  <a:schemeClr val="tx2">
                    <a:lumMod val="90000"/>
                  </a:schemeClr>
                </a:solidFill>
                <a:latin typeface="Bahnschrift" panose="020B0502040204020203" pitchFamily="34" charset="0"/>
              </a:rPr>
              <a:t>1</a:t>
            </a:r>
            <a:r>
              <a:rPr lang="nl-NL" dirty="0">
                <a:latin typeface="Bahnschrift" panose="020B0502040204020203" pitchFamily="34" charset="0"/>
              </a:rPr>
              <a:t>, </a:t>
            </a:r>
            <a:r>
              <a:rPr lang="nl-NL" i="1" dirty="0">
                <a:solidFill>
                  <a:schemeClr val="tx2">
                    <a:lumMod val="90000"/>
                  </a:schemeClr>
                </a:solidFill>
                <a:latin typeface="Bahnschrift" panose="020B0502040204020203" pitchFamily="34" charset="0"/>
              </a:rPr>
              <a:t>7</a:t>
            </a:r>
            <a:r>
              <a:rPr lang="nl-NL" dirty="0">
                <a:latin typeface="Bahnschrift" panose="020B0502040204020203" pitchFamily="34" charset="0"/>
              </a:rPr>
              <a:t>, 10, </a:t>
            </a:r>
            <a:r>
              <a:rPr lang="nl-NL" i="1" dirty="0">
                <a:solidFill>
                  <a:schemeClr val="tx2">
                    <a:lumMod val="90000"/>
                  </a:schemeClr>
                </a:solidFill>
                <a:latin typeface="Bahnschrift" panose="020B0502040204020203" pitchFamily="34" charset="0"/>
              </a:rPr>
              <a:t>11</a:t>
            </a:r>
            <a:r>
              <a:rPr lang="nl-NL" dirty="0">
                <a:latin typeface="Bahnschrift" panose="020B0502040204020203" pitchFamily="34" charset="0"/>
              </a:rPr>
              <a:t>, 12, 14, 16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723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Nazisme</a:t>
            </a:r>
            <a:r>
              <a:rPr lang="nl-NL" dirty="0">
                <a:latin typeface="Bahnschrift" panose="020B0502040204020203" pitchFamily="34" charset="0"/>
              </a:rPr>
              <a:t>		  NSDAP	 Hitler		288 (51 %)</a:t>
            </a:r>
          </a:p>
          <a:p>
            <a:endParaRPr lang="nl-NL" dirty="0">
              <a:latin typeface="Bahnschrift" panose="020B0502040204020203" pitchFamily="34" charset="0"/>
            </a:endParaRPr>
          </a:p>
          <a:p>
            <a:r>
              <a:rPr lang="nl-NL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Socialisme </a:t>
            </a:r>
            <a:r>
              <a:rPr lang="nl-NL" dirty="0">
                <a:latin typeface="Bahnschrift" panose="020B0502040204020203" pitchFamily="34" charset="0"/>
              </a:rPr>
              <a:t>	  SPD		 Otto Wels		120  (21 %)</a:t>
            </a:r>
          </a:p>
          <a:p>
            <a:endParaRPr lang="nl-NL" dirty="0">
              <a:latin typeface="Bahnschrift" panose="020B0502040204020203" pitchFamily="34" charset="0"/>
            </a:endParaRPr>
          </a:p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Confessionalisme</a:t>
            </a:r>
            <a:r>
              <a:rPr lang="nl-NL" dirty="0">
                <a:latin typeface="Bahnschrift" panose="020B0502040204020203" pitchFamily="34" charset="0"/>
              </a:rPr>
              <a:t> Centrum	 Ludwig Kaas	92   (13%)	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622A30"/>
                </a:solidFill>
              </a:rPr>
              <a:t>Stroming   Partij    Leider    Zetels</a:t>
            </a:r>
          </a:p>
        </p:txBody>
      </p:sp>
    </p:spTree>
    <p:extLst>
      <p:ext uri="{BB962C8B-B14F-4D97-AF65-F5344CB8AC3E}">
        <p14:creationId xmlns:p14="http://schemas.microsoft.com/office/powerpoint/2010/main" val="16901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23392" y="1524000"/>
            <a:ext cx="9587408" cy="4572000"/>
          </a:xfrm>
        </p:spPr>
        <p:txBody>
          <a:bodyPr/>
          <a:lstStyle/>
          <a:p>
            <a:r>
              <a:rPr lang="nl-NL" dirty="0">
                <a:latin typeface="Bahnschrift" panose="020B0502040204020203" pitchFamily="34" charset="0"/>
              </a:rPr>
              <a:t>2/3 moet aanwezig zijn</a:t>
            </a:r>
          </a:p>
          <a:p>
            <a:r>
              <a:rPr lang="nl-NL" dirty="0">
                <a:latin typeface="Bahnschrift" panose="020B0502040204020203" pitchFamily="34" charset="0"/>
              </a:rPr>
              <a:t>Geen uniformen</a:t>
            </a:r>
          </a:p>
          <a:p>
            <a:r>
              <a:rPr lang="nl-NL" dirty="0">
                <a:latin typeface="Bahnschrift" panose="020B0502040204020203" pitchFamily="34" charset="0"/>
              </a:rPr>
              <a:t>Geen leden gevangen nemen</a:t>
            </a:r>
          </a:p>
          <a:p>
            <a:endParaRPr lang="nl-NL" dirty="0">
              <a:latin typeface="Bahnschrift" panose="020B0502040204020203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9376" y="152400"/>
            <a:ext cx="11161240" cy="12192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622A30"/>
                </a:solidFill>
              </a:rPr>
              <a:t>Regels voor bijeenkomst van het parlement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4294967295"/>
          </p:nvPr>
        </p:nvSpPr>
        <p:spPr>
          <a:xfrm>
            <a:off x="6608764" y="1524000"/>
            <a:ext cx="4059237" cy="4572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514350" indent="-514350">
              <a:buAutoNum type="arabicPlain" startAt="647"/>
            </a:pPr>
            <a:endParaRPr lang="nl-NL" dirty="0"/>
          </a:p>
          <a:p>
            <a:pPr marL="514350" indent="-514350">
              <a:buAutoNum type="arabicPlain" startAt="647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F1B5BE-D7F6-47C6-B4F3-BF3FE8142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1930260"/>
            <a:ext cx="5646670" cy="3889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70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Bahnschrift" panose="020B0502040204020203" pitchFamily="34" charset="0"/>
              </a:rPr>
              <a:t>Geldige bijeenkomst </a:t>
            </a:r>
            <a:r>
              <a:rPr lang="nl-NL" sz="2000" i="1" dirty="0">
                <a:latin typeface="Bahnschrift" panose="020B0502040204020203" pitchFamily="34" charset="0"/>
              </a:rPr>
              <a:t>(kaartje 4 en 5) </a:t>
            </a:r>
            <a:r>
              <a:rPr lang="nl-NL" sz="2800" dirty="0" err="1">
                <a:solidFill>
                  <a:srgbClr val="FFC000"/>
                </a:solidFill>
                <a:latin typeface="Bahnschrift" panose="020B0502040204020203" pitchFamily="34" charset="0"/>
              </a:rPr>
              <a:t>èn</a:t>
            </a:r>
            <a:endParaRPr lang="nl-NL" sz="2800" dirty="0">
              <a:solidFill>
                <a:srgbClr val="FFC000"/>
              </a:solidFill>
              <a:latin typeface="Bahnschrift" panose="020B0502040204020203" pitchFamily="34" charset="0"/>
            </a:endParaRPr>
          </a:p>
          <a:p>
            <a:r>
              <a:rPr lang="nl-NL" sz="2800" dirty="0">
                <a:latin typeface="Bahnschrift" panose="020B0502040204020203" pitchFamily="34" charset="0"/>
              </a:rPr>
              <a:t>2/3 aanwezigen moeten voor stemmen </a:t>
            </a:r>
            <a:r>
              <a:rPr lang="nl-NL" sz="2000" i="1" dirty="0">
                <a:latin typeface="Bahnschrift" panose="020B0502040204020203" pitchFamily="34" charset="0"/>
              </a:rPr>
              <a:t>(kaartje 12)</a:t>
            </a:r>
          </a:p>
          <a:p>
            <a:pPr marL="0" indent="0">
              <a:buNone/>
            </a:pPr>
            <a:endParaRPr lang="nl-NL" dirty="0">
              <a:latin typeface="Bahnschrift" panose="020B0502040204020203" pitchFamily="34" charset="0"/>
            </a:endParaRPr>
          </a:p>
          <a:p>
            <a:pPr lvl="1"/>
            <a:r>
              <a:rPr lang="nl-NL" sz="2800" dirty="0">
                <a:solidFill>
                  <a:schemeClr val="tx1"/>
                </a:solidFill>
                <a:latin typeface="Bahnschrift" panose="020B0502040204020203" pitchFamily="34" charset="0"/>
              </a:rPr>
              <a:t>Totaal:</a:t>
            </a:r>
            <a:r>
              <a:rPr lang="nl-NL" sz="2800" dirty="0">
                <a:solidFill>
                  <a:schemeClr val="accent2"/>
                </a:solidFill>
                <a:latin typeface="Bahnschrift" panose="020B0502040204020203" pitchFamily="34" charset="0"/>
              </a:rPr>
              <a:t> </a:t>
            </a:r>
            <a:r>
              <a:rPr lang="nl-NL" sz="2800" dirty="0">
                <a:solidFill>
                  <a:srgbClr val="FFC000"/>
                </a:solidFill>
                <a:latin typeface="Bahnschrift" panose="020B0502040204020203" pitchFamily="34" charset="0"/>
              </a:rPr>
              <a:t>647</a:t>
            </a:r>
            <a:r>
              <a:rPr lang="nl-NL" sz="2800" dirty="0">
                <a:solidFill>
                  <a:schemeClr val="tx1"/>
                </a:solidFill>
                <a:latin typeface="Bahnschrift" panose="020B0502040204020203" pitchFamily="34" charset="0"/>
              </a:rPr>
              <a:t>,</a:t>
            </a:r>
            <a:r>
              <a:rPr lang="nl-NL" sz="28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nl-NL" sz="2800" dirty="0">
                <a:solidFill>
                  <a:schemeClr val="tx1"/>
                </a:solidFill>
                <a:latin typeface="Bahnschrift" panose="020B0502040204020203" pitchFamily="34" charset="0"/>
              </a:rPr>
              <a:t>tenminste</a:t>
            </a:r>
            <a:r>
              <a:rPr lang="nl-NL" sz="28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nl-NL" sz="2800" dirty="0">
                <a:solidFill>
                  <a:srgbClr val="FFC000"/>
                </a:solidFill>
                <a:latin typeface="Bahnschrift" panose="020B0502040204020203" pitchFamily="34" charset="0"/>
              </a:rPr>
              <a:t>431</a:t>
            </a:r>
            <a:r>
              <a:rPr lang="nl-NL" sz="28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nl-NL" sz="2800" dirty="0">
                <a:solidFill>
                  <a:schemeClr val="tx1"/>
                </a:solidFill>
                <a:latin typeface="Bahnschrift" panose="020B0502040204020203" pitchFamily="34" charset="0"/>
              </a:rPr>
              <a:t>aanwezig? </a:t>
            </a:r>
          </a:p>
          <a:p>
            <a:pPr marL="731520" lvl="2" indent="0">
              <a:buNone/>
            </a:pPr>
            <a:r>
              <a:rPr lang="nl-NL" sz="2800" dirty="0">
                <a:solidFill>
                  <a:srgbClr val="92D050"/>
                </a:solidFill>
                <a:latin typeface="Bahnschrift" panose="020B0502040204020203" pitchFamily="34" charset="0"/>
              </a:rPr>
              <a:t>Ja: </a:t>
            </a:r>
            <a:r>
              <a:rPr lang="nl-NL" sz="2800" dirty="0">
                <a:latin typeface="Bahnschrift" panose="020B0502040204020203" pitchFamily="34" charset="0"/>
              </a:rPr>
              <a:t>538</a:t>
            </a:r>
          </a:p>
          <a:p>
            <a:pPr lvl="1"/>
            <a:r>
              <a:rPr lang="nl-NL" sz="2800" dirty="0">
                <a:solidFill>
                  <a:schemeClr val="tx1"/>
                </a:solidFill>
                <a:latin typeface="Bahnschrift" panose="020B0502040204020203" pitchFamily="34" charset="0"/>
              </a:rPr>
              <a:t>2/3 van</a:t>
            </a:r>
            <a:r>
              <a:rPr lang="nl-NL" sz="28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nl-NL" sz="2800" dirty="0">
                <a:solidFill>
                  <a:srgbClr val="FFC000"/>
                </a:solidFill>
                <a:latin typeface="Bahnschrift" panose="020B0502040204020203" pitchFamily="34" charset="0"/>
              </a:rPr>
              <a:t>538</a:t>
            </a:r>
            <a:r>
              <a:rPr lang="nl-NL" sz="28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nl-NL" sz="2800" dirty="0">
                <a:solidFill>
                  <a:schemeClr val="tx1"/>
                </a:solidFill>
                <a:latin typeface="Bahnschrift" panose="020B0502040204020203" pitchFamily="34" charset="0"/>
              </a:rPr>
              <a:t>aanwezigen voor machtigingswet?   </a:t>
            </a:r>
          </a:p>
          <a:p>
            <a:pPr marL="731520" lvl="2" indent="0">
              <a:buNone/>
            </a:pPr>
            <a:r>
              <a:rPr lang="nl-NL" sz="2800" dirty="0">
                <a:solidFill>
                  <a:srgbClr val="92D050"/>
                </a:solidFill>
                <a:latin typeface="Bahnschrift" panose="020B0502040204020203" pitchFamily="34" charset="0"/>
              </a:rPr>
              <a:t>Ja: </a:t>
            </a:r>
            <a:r>
              <a:rPr lang="nl-NL" sz="2800" dirty="0">
                <a:latin typeface="Bahnschrift" panose="020B0502040204020203" pitchFamily="34" charset="0"/>
              </a:rPr>
              <a:t>441</a:t>
            </a:r>
            <a:endParaRPr lang="nl-NL" sz="2400" dirty="0">
              <a:latin typeface="Bahnschrift" panose="020B0502040204020203" pitchFamily="34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622A30"/>
                </a:solidFill>
              </a:rPr>
              <a:t>Eisen aan een geldige stemming</a:t>
            </a:r>
          </a:p>
        </p:txBody>
      </p:sp>
    </p:spTree>
    <p:extLst>
      <p:ext uri="{BB962C8B-B14F-4D97-AF65-F5344CB8AC3E}">
        <p14:creationId xmlns:p14="http://schemas.microsoft.com/office/powerpoint/2010/main" val="24535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Bahnschrift" panose="020B0502040204020203" pitchFamily="34" charset="0"/>
              </a:rPr>
              <a:t>De NSDAP is via </a:t>
            </a:r>
            <a:r>
              <a:rPr lang="nl-NL" i="1" dirty="0">
                <a:latin typeface="Bahnschrift" panose="020B0502040204020203" pitchFamily="34" charset="0"/>
              </a:rPr>
              <a:t>democratische verkiezingen </a:t>
            </a:r>
            <a:r>
              <a:rPr lang="nl-NL" dirty="0">
                <a:latin typeface="Bahnschrift" panose="020B0502040204020203" pitchFamily="34" charset="0"/>
              </a:rPr>
              <a:t>een grote partij geworden </a:t>
            </a:r>
          </a:p>
          <a:p>
            <a:r>
              <a:rPr lang="nl-NL" dirty="0">
                <a:latin typeface="Bahnschrift" panose="020B0502040204020203" pitchFamily="34" charset="0"/>
              </a:rPr>
              <a:t>De stemming voldeed aan de regels:</a:t>
            </a:r>
            <a:br>
              <a:rPr lang="nl-NL" dirty="0">
                <a:latin typeface="Bahnschrift" panose="020B0502040204020203" pitchFamily="34" charset="0"/>
              </a:rPr>
            </a:br>
            <a:r>
              <a:rPr lang="nl-NL" dirty="0">
                <a:latin typeface="Bahnschrift" panose="020B0502040204020203" pitchFamily="34" charset="0"/>
              </a:rPr>
              <a:t>2/3 was aanwezig en 2/3 stemde voor</a:t>
            </a:r>
          </a:p>
          <a:p>
            <a:pPr marL="0" indent="0">
              <a:buNone/>
            </a:pPr>
            <a:endParaRPr lang="nl-NL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Ludwig Kaas</a:t>
            </a:r>
            <a:br>
              <a:rPr lang="nl-N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nl-NL" dirty="0">
                <a:latin typeface="Bahnschrift" panose="020B0502040204020203" pitchFamily="34" charset="0"/>
                <a:sym typeface="Wingdings" panose="05000000000000000000" pitchFamily="2" charset="2"/>
              </a:rPr>
              <a:t> ‘</a:t>
            </a:r>
            <a:r>
              <a:rPr lang="nl-NL" i="1" dirty="0">
                <a:latin typeface="Bahnschrift" panose="020B0502040204020203" pitchFamily="34" charset="0"/>
                <a:sym typeface="Wingdings" panose="05000000000000000000" pitchFamily="2" charset="2"/>
              </a:rPr>
              <a:t>Duitsland verkeert in nood , dus moest er </a:t>
            </a:r>
            <a:br>
              <a:rPr lang="nl-NL" i="1" dirty="0">
                <a:latin typeface="Bahnschrift" panose="020B0502040204020203" pitchFamily="34" charset="0"/>
                <a:sym typeface="Wingdings" panose="05000000000000000000" pitchFamily="2" charset="2"/>
              </a:rPr>
            </a:br>
            <a:r>
              <a:rPr lang="nl-NL" i="1" dirty="0">
                <a:latin typeface="Bahnschrift" panose="020B0502040204020203" pitchFamily="34" charset="0"/>
                <a:sym typeface="Wingdings" panose="05000000000000000000" pitchFamily="2" charset="2"/>
              </a:rPr>
              <a:t>  daadkrachtig worden opgetreden</a:t>
            </a:r>
            <a:r>
              <a:rPr lang="nl-NL" dirty="0">
                <a:latin typeface="Bahnschrift" panose="020B0502040204020203" pitchFamily="34" charset="0"/>
                <a:sym typeface="Wingdings" panose="05000000000000000000" pitchFamily="2" charset="2"/>
              </a:rPr>
              <a:t>.’</a:t>
            </a:r>
            <a:endParaRPr lang="nl-NL" dirty="0">
              <a:latin typeface="Bahnschrift" panose="020B0502040204020203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622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Legaal aan alle macht?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204864"/>
            <a:ext cx="1977008" cy="3331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SA</a:t>
            </a:r>
            <a:r>
              <a:rPr lang="nl-NL" dirty="0">
                <a:latin typeface="Bahnschrift" panose="020B0502040204020203" pitchFamily="34" charset="0"/>
              </a:rPr>
              <a:t> &amp; 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SS</a:t>
            </a:r>
            <a:r>
              <a:rPr lang="nl-NL" dirty="0">
                <a:latin typeface="Bahnschrift" panose="020B0502040204020203" pitchFamily="34" charset="0"/>
              </a:rPr>
              <a:t> uniformen in het parlement = intimidatie </a:t>
            </a:r>
          </a:p>
          <a:p>
            <a:r>
              <a:rPr lang="nl-NL" dirty="0">
                <a:latin typeface="Bahnschrift" panose="020B0502040204020203" pitchFamily="34" charset="0"/>
              </a:rPr>
              <a:t>Parlementsleden zijn gevangen gezet of krijgen geen toegang tot de vergadering</a:t>
            </a:r>
          </a:p>
          <a:p>
            <a:r>
              <a:rPr lang="nl-NL" dirty="0">
                <a:latin typeface="Bahnschrift" panose="020B0502040204020203" pitchFamily="34" charset="0"/>
              </a:rPr>
              <a:t>Vlagvertoon NSDAP</a:t>
            </a:r>
          </a:p>
          <a:p>
            <a:pPr marL="0" indent="0">
              <a:buNone/>
            </a:pPr>
            <a:endParaRPr lang="nl-NL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Otto Wels </a:t>
            </a:r>
          </a:p>
          <a:p>
            <a:pPr marL="0" indent="0">
              <a:buNone/>
            </a:pPr>
            <a:r>
              <a:rPr lang="nl-NL" dirty="0">
                <a:latin typeface="Bahnschrift" panose="020B0502040204020203" pitchFamily="34" charset="0"/>
                <a:sym typeface="Wingdings" panose="05000000000000000000" pitchFamily="2" charset="2"/>
              </a:rPr>
              <a:t>‘</a:t>
            </a:r>
            <a:r>
              <a:rPr lang="nl-NL" i="1" dirty="0">
                <a:latin typeface="Bahnschrift" panose="020B0502040204020203" pitchFamily="34" charset="0"/>
                <a:sym typeface="Wingdings" panose="05000000000000000000" pitchFamily="2" charset="2"/>
              </a:rPr>
              <a:t>Ondemocratische toestanden! Als er geen </a:t>
            </a:r>
            <a:br>
              <a:rPr lang="nl-NL" i="1" dirty="0">
                <a:latin typeface="Bahnschrift" panose="020B0502040204020203" pitchFamily="34" charset="0"/>
                <a:sym typeface="Wingdings" panose="05000000000000000000" pitchFamily="2" charset="2"/>
              </a:rPr>
            </a:br>
            <a:r>
              <a:rPr lang="nl-NL" i="1" dirty="0">
                <a:latin typeface="Bahnschrift" panose="020B0502040204020203" pitchFamily="34" charset="0"/>
                <a:sym typeface="Wingdings" panose="05000000000000000000" pitchFamily="2" charset="2"/>
              </a:rPr>
              <a:t>vrije pers meer is en geen parlement, kan de</a:t>
            </a:r>
            <a:br>
              <a:rPr lang="nl-NL" i="1" dirty="0">
                <a:latin typeface="Bahnschrift" panose="020B0502040204020203" pitchFamily="34" charset="0"/>
                <a:sym typeface="Wingdings" panose="05000000000000000000" pitchFamily="2" charset="2"/>
              </a:rPr>
            </a:br>
            <a:r>
              <a:rPr lang="nl-NL" i="1" dirty="0">
                <a:latin typeface="Bahnschrift" panose="020B0502040204020203" pitchFamily="34" charset="0"/>
                <a:sym typeface="Wingdings" panose="05000000000000000000" pitchFamily="2" charset="2"/>
              </a:rPr>
              <a:t>regering niet meer worden gecontroleerd</a:t>
            </a:r>
            <a:r>
              <a:rPr lang="nl-NL" dirty="0">
                <a:latin typeface="Bahnschrift" panose="020B0502040204020203" pitchFamily="34" charset="0"/>
                <a:sym typeface="Wingdings" panose="05000000000000000000" pitchFamily="2" charset="2"/>
              </a:rPr>
              <a:t>!</a:t>
            </a:r>
            <a:endParaRPr lang="nl-NL" dirty="0">
              <a:latin typeface="Bahnschrift" panose="020B0502040204020203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622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Illegaal aan de macht!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712426"/>
            <a:ext cx="2170584" cy="29628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355ED6B402A44AA2DDB2486156C60" ma:contentTypeVersion="15" ma:contentTypeDescription="Een nieuw document maken." ma:contentTypeScope="" ma:versionID="d6fbf1d63739556939bd9b3a1e5b79b2">
  <xsd:schema xmlns:xsd="http://www.w3.org/2001/XMLSchema" xmlns:xs="http://www.w3.org/2001/XMLSchema" xmlns:p="http://schemas.microsoft.com/office/2006/metadata/properties" xmlns:ns1="http://schemas.microsoft.com/sharepoint/v3" xmlns:ns2="52d18ce7-616e-4b86-b778-d94e7351b21f" xmlns:ns3="64632df3-0315-41d4-a7f2-d5c74aa2a37a" targetNamespace="http://schemas.microsoft.com/office/2006/metadata/properties" ma:root="true" ma:fieldsID="63a973c2356aa69ad73b161c381ec867" ns1:_="" ns2:_="" ns3:_="">
    <xsd:import namespace="http://schemas.microsoft.com/sharepoint/v3"/>
    <xsd:import namespace="52d18ce7-616e-4b86-b778-d94e7351b21f"/>
    <xsd:import namespace="64632df3-0315-41d4-a7f2-d5c74aa2a3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18ce7-616e-4b86-b778-d94e7351b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32df3-0315-41d4-a7f2-d5c74aa2a3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BD89CC-3941-41CF-B343-5BC0198211A3}">
  <ds:schemaRefs>
    <ds:schemaRef ds:uri="http://purl.org/dc/terms/"/>
    <ds:schemaRef ds:uri="http://schemas.microsoft.com/office/2006/documentManagement/types"/>
    <ds:schemaRef ds:uri="64632df3-0315-41d4-a7f2-d5c74aa2a37a"/>
    <ds:schemaRef ds:uri="http://purl.org/dc/dcmitype/"/>
    <ds:schemaRef ds:uri="http://schemas.microsoft.com/office/infopath/2007/PartnerControls"/>
    <ds:schemaRef ds:uri="52d18ce7-616e-4b86-b778-d94e7351b21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CF6E4F9-EC83-426C-8E7D-EE06C8F25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d18ce7-616e-4b86-b778-d94e7351b21f"/>
    <ds:schemaRef ds:uri="64632df3-0315-41d4-a7f2-d5c74aa2a3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077FA4-2EE6-4DBF-8674-40BCAD698B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376</Words>
  <Application>Microsoft Office PowerPoint</Application>
  <PresentationFormat>Breedbeeld</PresentationFormat>
  <Paragraphs>68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Bahnschrift</vt:lpstr>
      <vt:lpstr>Calibri</vt:lpstr>
      <vt:lpstr>Constantia</vt:lpstr>
      <vt:lpstr>Wingdings 2</vt:lpstr>
      <vt:lpstr>Papier</vt:lpstr>
      <vt:lpstr>Hoe Hitler aan alle macht kwam</vt:lpstr>
      <vt:lpstr>Steeds meer aanhang voor de NSDAP</vt:lpstr>
      <vt:lpstr>Hoe kwamen de Nazi’s aan alle macht?</vt:lpstr>
      <vt:lpstr>Categoriseren van de kaartjes</vt:lpstr>
      <vt:lpstr>Stroming   Partij    Leider    Zetels</vt:lpstr>
      <vt:lpstr>Regels voor bijeenkomst van het parlement</vt:lpstr>
      <vt:lpstr>Eisen aan een geldige stemming</vt:lpstr>
      <vt:lpstr>Legaal aan alle macht?</vt:lpstr>
      <vt:lpstr>Illegaal aan de macht!</vt:lpstr>
      <vt:lpstr>Spotprent over Hitler’s  machtsovername</vt:lpstr>
    </vt:vector>
  </TitlesOfParts>
  <Company>Bonhoeffer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kwamen de nazi’s aan de macht?</dc:title>
  <dc:creator>J. Schavenmaker</dc:creator>
  <cp:lastModifiedBy>Reessink, N.R.A. (Niels)</cp:lastModifiedBy>
  <cp:revision>43</cp:revision>
  <dcterms:created xsi:type="dcterms:W3CDTF">2011-11-04T14:35:06Z</dcterms:created>
  <dcterms:modified xsi:type="dcterms:W3CDTF">2022-01-20T16:18:20Z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0x010100B81355ED6B402A44AA2DDB2486156C60</vt:lpwstr>
  </property>
</Properties>
</file>