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439" r:id="rId3"/>
    <p:sldId id="441" r:id="rId4"/>
    <p:sldId id="258" r:id="rId5"/>
    <p:sldId id="438" r:id="rId6"/>
    <p:sldId id="432" r:id="rId7"/>
    <p:sldId id="436" r:id="rId8"/>
    <p:sldId id="437" r:id="rId9"/>
    <p:sldId id="443" r:id="rId10"/>
    <p:sldId id="444" r:id="rId11"/>
    <p:sldId id="445" r:id="rId12"/>
    <p:sldId id="426" r:id="rId13"/>
    <p:sldId id="434" r:id="rId14"/>
    <p:sldId id="446" r:id="rId15"/>
    <p:sldId id="447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3" autoAdjust="0"/>
    <p:restoredTop sz="86457" autoAdjust="0"/>
  </p:normalViewPr>
  <p:slideViewPr>
    <p:cSldViewPr>
      <p:cViewPr varScale="1">
        <p:scale>
          <a:sx n="67" d="100"/>
          <a:sy n="67" d="100"/>
        </p:scale>
        <p:origin x="772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pagi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D6C11-8A5A-48FE-843F-433DE4F2D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968375"/>
            <a:ext cx="10585450" cy="246062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566B1-443C-4099-8B2C-01BA4739E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275" y="3609241"/>
            <a:ext cx="10585450" cy="3023333"/>
          </a:xfrm>
        </p:spPr>
        <p:txBody>
          <a:bodyPr>
            <a:no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x-non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162C439-2692-428F-91E6-BFA4AB272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2728" y="230189"/>
            <a:ext cx="1960180" cy="6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147" y="1196975"/>
            <a:ext cx="7557707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7512B20-AEAB-ED4D-913E-F86A9F66D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147" y="2450593"/>
            <a:ext cx="7557707" cy="3443316"/>
          </a:xfrm>
          <a:prstGeom prst="rect">
            <a:avLst/>
          </a:prstGeom>
        </p:spPr>
        <p:txBody>
          <a:bodyPr/>
          <a:lstStyle>
            <a:lvl1pPr marL="450715" marR="0" indent="-450715" algn="l" defTabSz="914126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8733" algn="l"/>
                <a:tab pos="1452127" algn="l"/>
              </a:tabLst>
              <a:defRPr lang="nl-NL" sz="2199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034" indent="-309470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091" indent="-311057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199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410" indent="-311057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199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013" indent="-36660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199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332" indent="-352319">
              <a:spcBef>
                <a:spcPts val="600"/>
              </a:spcBef>
              <a:tabLst/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070" indent="-311057">
              <a:tabLst/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6389" indent="-352319">
              <a:tabLst/>
              <a:defRPr lang="nl-NL" sz="2199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199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8F721E10-7949-1248-8A96-CC707A8EA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182" y="6001200"/>
            <a:ext cx="1711598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28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56EA8F5-5281-5245-8F5D-FC60460C0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844" t="10343" r="5126" b="1075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DC0F0-D09E-3A4D-A50A-A1DC66BD26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284" y="2259808"/>
            <a:ext cx="2911314" cy="677695"/>
          </a:xfrm>
        </p:spPr>
        <p:txBody>
          <a:bodyPr anchor="b">
            <a:noAutofit/>
          </a:bodyPr>
          <a:lstStyle>
            <a:lvl1pPr algn="ctr">
              <a:defRPr sz="2400" b="1" i="0">
                <a:latin typeface="Avenir Next Demi Bold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541F03-A203-8349-891F-158E687C78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1787" y="3072606"/>
            <a:ext cx="2514600" cy="941387"/>
          </a:xfrm>
        </p:spPr>
        <p:txBody>
          <a:bodyPr/>
          <a:lstStyle>
            <a:lvl1pPr marL="0" indent="0" algn="ctr">
              <a:buNone/>
              <a:defRPr sz="2400" i="1">
                <a:latin typeface="Muna" pitchFamily="2" charset="-78"/>
                <a:cs typeface="Muna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768645D-6788-9941-8E64-8BE098802416}"/>
              </a:ext>
            </a:extLst>
          </p:cNvPr>
          <p:cNvSpPr/>
          <p:nvPr userDrawn="1"/>
        </p:nvSpPr>
        <p:spPr>
          <a:xfrm>
            <a:off x="0" y="6133136"/>
            <a:ext cx="1962623" cy="577850"/>
          </a:xfrm>
          <a:prstGeom prst="rect">
            <a:avLst/>
          </a:prstGeom>
          <a:solidFill>
            <a:srgbClr val="FB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2661613-4A32-EB4F-B2D2-BDFDCEABFA65}"/>
              </a:ext>
            </a:extLst>
          </p:cNvPr>
          <p:cNvSpPr txBox="1">
            <a:spLocks/>
          </p:cNvSpPr>
          <p:nvPr userDrawn="1"/>
        </p:nvSpPr>
        <p:spPr>
          <a:xfrm>
            <a:off x="3957234" y="6445306"/>
            <a:ext cx="4277531" cy="43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BBE22"/>
              </a:buClr>
              <a:buSzPct val="150000"/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una" pitchFamily="2" charset="-78"/>
                <a:ea typeface="+mn-ea"/>
                <a:cs typeface="Muna" pitchFamily="2" charset="-7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6ADAF038-C977-E84F-BA1E-0A13DF7C1C1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654299" y="6422061"/>
            <a:ext cx="6883400" cy="365126"/>
          </a:xfr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/>
                </a:solidFill>
                <a:latin typeface="Muna" pitchFamily="2" charset="-78"/>
                <a:cs typeface="Muna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faculteit</a:t>
            </a:r>
          </a:p>
        </p:txBody>
      </p:sp>
    </p:spTree>
    <p:extLst>
      <p:ext uri="{BB962C8B-B14F-4D97-AF65-F5344CB8AC3E}">
        <p14:creationId xmlns:p14="http://schemas.microsoft.com/office/powerpoint/2010/main" val="55407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BE01-F05A-445F-BBFC-E5C7EE79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5"/>
            <a:ext cx="10585450" cy="10207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8E17-1559-4767-BD9A-6A0E4A26D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333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en obje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2BD73-876C-4EB9-8190-0553E690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5"/>
            <a:ext cx="10585450" cy="2460626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C8A7D-8521-4E2D-B099-D041AEC2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3608388"/>
            <a:ext cx="10585450" cy="3024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39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A3A9-4003-4871-83B4-3FA16885F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BAC08-4A16-46B3-94A6-0C833F4B1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75" y="2168525"/>
            <a:ext cx="5216525" cy="44388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10708-310B-4314-9250-676F4FC22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68523"/>
            <a:ext cx="5216525" cy="44388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88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1B8D-0F1E-45E1-9B14-133BB87C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5"/>
            <a:ext cx="10585450" cy="102076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427F5-FC00-4582-B589-4D1EF975F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6" y="2168525"/>
            <a:ext cx="5194300" cy="300491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67C01-8F6D-40C9-93BC-3F2BB63AF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276" y="2648402"/>
            <a:ext cx="5194300" cy="398417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9742F-E0E3-45B7-99BF-88618B466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2168525"/>
            <a:ext cx="5216526" cy="300491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BBF556-95E9-4F0F-9044-6D240EA5F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648401"/>
            <a:ext cx="5216525" cy="3984173"/>
          </a:xfrm>
        </p:spPr>
        <p:txBody>
          <a:bodyPr>
            <a:normAutofit/>
          </a:bodyPr>
          <a:lstStyle>
            <a:lvl1pPr>
              <a:defRPr lang="x-none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75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4453C-EA42-4AB6-A9D7-E4EE0041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4"/>
            <a:ext cx="10585450" cy="2460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x-non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62B20F6-262C-4BAF-8E9A-550B17DC5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2728" y="230189"/>
            <a:ext cx="1960180" cy="6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3992769-76F5-486A-812D-7FA2951E7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2728" y="230189"/>
            <a:ext cx="1960180" cy="607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A1600F-5DCF-4993-9320-43A22893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4"/>
            <a:ext cx="10585450" cy="2460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211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BD9D-4E84-45C8-82A9-73CB77A6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4"/>
            <a:ext cx="10585449" cy="10207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4CEA8-799A-41B1-9098-47F0588C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919" y="2168525"/>
            <a:ext cx="6495806" cy="4464049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Klikken om de tekststijl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14DB9-B01B-4E98-AD30-AE0000BB4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76" y="2168525"/>
            <a:ext cx="3968750" cy="44640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Klikken om de tekststijl van het model te bewerken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7657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BAE6-4F9C-4297-9789-398B1014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6" y="968375"/>
            <a:ext cx="3968750" cy="10207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3FD24-41D5-4770-9EEB-379F5F45A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6446" y="968375"/>
            <a:ext cx="6412278" cy="5664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0E83F-F763-4A44-945D-20428E2D4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76" y="2168525"/>
            <a:ext cx="3968750" cy="44640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5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37E82-FDE1-4C3F-B37D-A9DB09EE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968375"/>
            <a:ext cx="10585450" cy="102076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stijl te bewerken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9CB33-33C4-44BE-95B2-9664AB73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2168525"/>
            <a:ext cx="10585450" cy="44592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x-non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F224A0-B2A0-4A71-B4CC-7068CA52AD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2728" y="230189"/>
            <a:ext cx="1960180" cy="6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x-none" sz="3600" b="1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76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7174" userDrawn="1">
          <p15:clr>
            <a:srgbClr val="F26B43"/>
          </p15:clr>
        </p15:guide>
        <p15:guide id="5" orient="horz" pos="1366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610" userDrawn="1">
          <p15:clr>
            <a:srgbClr val="F26B43"/>
          </p15:clr>
        </p15:guide>
        <p15:guide id="8" orient="horz" pos="4178" userDrawn="1">
          <p15:clr>
            <a:srgbClr val="F26B43"/>
          </p15:clr>
        </p15:guide>
        <p15:guide id="9" orient="horz" pos="22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eschiedenisendidactiek.wp.hum.uu.nl/lessen/drie-vrouwen-drie-vensters-drie-tijdvakken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eschiedenisendidactiek.wp.hum.uu.nl/lessen/drie-vrouwen-drie-vensters-drie-tijdvakken/" TargetMode="External"/><Relationship Id="rId2" Type="http://schemas.openxmlformats.org/officeDocument/2006/relationships/hyperlink" Target="http://www.uu.nl/geschiedenisendidactie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nonvannederland.n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onvannederland.nl/nl/page/27455/mijn-can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845B86DB-948A-4BE7-A56C-5AC6C34E7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12192000" cy="56197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F81BC41-84C2-4CE9-8D93-C41D3DB5E1A6}"/>
              </a:ext>
            </a:extLst>
          </p:cNvPr>
          <p:cNvSpPr txBox="1"/>
          <p:nvPr/>
        </p:nvSpPr>
        <p:spPr>
          <a:xfrm>
            <a:off x="1487488" y="28529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Trijntje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7AC92DA-100D-4D90-8071-E1B116F38110}"/>
              </a:ext>
            </a:extLst>
          </p:cNvPr>
          <p:cNvSpPr txBox="1"/>
          <p:nvPr/>
        </p:nvSpPr>
        <p:spPr>
          <a:xfrm>
            <a:off x="3310950" y="2852936"/>
            <a:ext cx="174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Jeroen Bosch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7ED920F-A4EC-41AD-BF2F-9002D0FEAA38}"/>
              </a:ext>
            </a:extLst>
          </p:cNvPr>
          <p:cNvSpPr txBox="1"/>
          <p:nvPr/>
        </p:nvSpPr>
        <p:spPr>
          <a:xfrm>
            <a:off x="5303912" y="2852936"/>
            <a:ext cx="180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Maria van Bourgondië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37E824A-46FF-4BBA-8266-AE30B7B08E6F}"/>
              </a:ext>
            </a:extLst>
          </p:cNvPr>
          <p:cNvSpPr txBox="1"/>
          <p:nvPr/>
        </p:nvSpPr>
        <p:spPr>
          <a:xfrm>
            <a:off x="7248128" y="285293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Johan van Oldenbarnevelt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379040B-E113-433E-A76E-88017F9AD1C1}"/>
              </a:ext>
            </a:extLst>
          </p:cNvPr>
          <p:cNvSpPr txBox="1"/>
          <p:nvPr/>
        </p:nvSpPr>
        <p:spPr>
          <a:xfrm>
            <a:off x="9467497" y="2852936"/>
            <a:ext cx="174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i="1" dirty="0">
                <a:solidFill>
                  <a:schemeClr val="bg1"/>
                </a:solidFill>
              </a:rPr>
              <a:t>Sara Burgerhart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83A578B-1849-4B60-9424-1342CFCEA9C3}"/>
              </a:ext>
            </a:extLst>
          </p:cNvPr>
          <p:cNvSpPr txBox="1"/>
          <p:nvPr/>
        </p:nvSpPr>
        <p:spPr>
          <a:xfrm>
            <a:off x="1229219" y="5610081"/>
            <a:ext cx="169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Anton de Kom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922FF87-92AE-43EB-B6E7-0918E4BD07B3}"/>
              </a:ext>
            </a:extLst>
          </p:cNvPr>
          <p:cNvSpPr txBox="1"/>
          <p:nvPr/>
        </p:nvSpPr>
        <p:spPr>
          <a:xfrm>
            <a:off x="3359696" y="5620598"/>
            <a:ext cx="169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Marga </a:t>
            </a:r>
            <a:r>
              <a:rPr lang="nl-NL" dirty="0" err="1">
                <a:solidFill>
                  <a:schemeClr val="bg1"/>
                </a:solidFill>
              </a:rPr>
              <a:t>Klompé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E341EC1-8F99-4C44-9D43-1784920AA0FE}"/>
              </a:ext>
            </a:extLst>
          </p:cNvPr>
          <p:cNvSpPr txBox="1"/>
          <p:nvPr/>
        </p:nvSpPr>
        <p:spPr>
          <a:xfrm>
            <a:off x="5412061" y="5620598"/>
            <a:ext cx="198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 gastarbeiders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2409BA8-9EF3-4BAC-93A2-F53A011AE7D8}"/>
              </a:ext>
            </a:extLst>
          </p:cNvPr>
          <p:cNvSpPr txBox="1"/>
          <p:nvPr/>
        </p:nvSpPr>
        <p:spPr>
          <a:xfrm>
            <a:off x="7638947" y="5620598"/>
            <a:ext cx="161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Kolen en gas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13BC0C0-423A-4389-9F9B-5F2FB8492E7D}"/>
              </a:ext>
            </a:extLst>
          </p:cNvPr>
          <p:cNvSpPr txBox="1"/>
          <p:nvPr/>
        </p:nvSpPr>
        <p:spPr>
          <a:xfrm>
            <a:off x="9437901" y="5620691"/>
            <a:ext cx="198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Het Oranjegevoel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BA5D87B-1A56-4960-A393-DCA243C32185}"/>
              </a:ext>
            </a:extLst>
          </p:cNvPr>
          <p:cNvSpPr txBox="1"/>
          <p:nvPr/>
        </p:nvSpPr>
        <p:spPr>
          <a:xfrm>
            <a:off x="3166934" y="365755"/>
            <a:ext cx="696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</a:rPr>
              <a:t>Nieuwe vensters</a:t>
            </a:r>
          </a:p>
        </p:txBody>
      </p:sp>
    </p:spTree>
    <p:extLst>
      <p:ext uri="{BB962C8B-B14F-4D97-AF65-F5344CB8AC3E}">
        <p14:creationId xmlns:p14="http://schemas.microsoft.com/office/powerpoint/2010/main" val="4579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788154"/>
            <a:ext cx="10408592" cy="580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0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745662"/>
            <a:ext cx="10513168" cy="585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5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C16D5-9903-4040-9A89-1997FA2B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222A3CD-F4F0-41FE-A9D7-D9B0A5C6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3A40AC9-95FA-493E-AF11-C4298A470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8720"/>
            <a:ext cx="11559907" cy="5949280"/>
          </a:xfrm>
        </p:spPr>
      </p:pic>
    </p:spTree>
    <p:extLst>
      <p:ext uri="{BB962C8B-B14F-4D97-AF65-F5344CB8AC3E}">
        <p14:creationId xmlns:p14="http://schemas.microsoft.com/office/powerpoint/2010/main" val="29179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 vrouwen, drie vensters, drie tijdvakken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https://geschiedenisendidactiek.wp.hum.uu.nl/lessen/drie-vrouwen-drie-vensters-drie-tijdvakken/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86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Afsluiting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>
                <a:hlinkClick r:id="rId2"/>
              </a:rPr>
              <a:t>www.uu.nl/geschiedenisendidactiek</a:t>
            </a:r>
            <a:endParaRPr lang="nl-NL" dirty="0"/>
          </a:p>
          <a:p>
            <a:r>
              <a:rPr lang="nl-NL" dirty="0">
                <a:hlinkClick r:id="rId3"/>
              </a:rPr>
              <a:t>www.uu.nl/nascholinggeschiedenis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4"/>
              </a:rPr>
              <a:t>www.canonvannederland.nl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70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1C115-34B5-574B-998D-D803FB5E5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herijkte Canon van Nederland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6A850D-7E73-5241-B3BC-DBA9BD66F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Didactische workshop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D40D25B-F188-A54A-B8B2-E84A31311D8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nl-NL" dirty="0"/>
              <a:t>Departement geschiedenis en kunstgeschiedenis UU</a:t>
            </a:r>
          </a:p>
        </p:txBody>
      </p:sp>
    </p:spTree>
    <p:extLst>
      <p:ext uri="{BB962C8B-B14F-4D97-AF65-F5344CB8AC3E}">
        <p14:creationId xmlns:p14="http://schemas.microsoft.com/office/powerpoint/2010/main" val="252234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2D17B9-748C-473B-B631-6B97BA6BD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988840"/>
            <a:ext cx="10693325" cy="4638971"/>
          </a:xfrm>
        </p:spPr>
        <p:txBody>
          <a:bodyPr/>
          <a:lstStyle/>
          <a:p>
            <a:pPr lvl="2"/>
            <a:endParaRPr lang="nl-NL" b="1" dirty="0"/>
          </a:p>
          <a:p>
            <a:pPr lvl="2"/>
            <a:r>
              <a:rPr lang="nl-NL" b="1" dirty="0"/>
              <a:t>Plaats in curriculum voortgezet onderwijs</a:t>
            </a:r>
          </a:p>
          <a:p>
            <a:pPr lvl="2"/>
            <a:endParaRPr lang="nl-NL" b="1" dirty="0"/>
          </a:p>
          <a:p>
            <a:pPr lvl="2"/>
            <a:r>
              <a:rPr lang="nl-NL" b="1" dirty="0"/>
              <a:t>Mijn canon</a:t>
            </a:r>
          </a:p>
          <a:p>
            <a:pPr lvl="2"/>
            <a:endParaRPr lang="nl-NL" b="1" dirty="0"/>
          </a:p>
          <a:p>
            <a:pPr lvl="2"/>
            <a:r>
              <a:rPr lang="nl-NL" b="1" dirty="0"/>
              <a:t>Vensterplaten</a:t>
            </a:r>
          </a:p>
          <a:p>
            <a:pPr lvl="2"/>
            <a:endParaRPr lang="nl-NL" b="1" dirty="0"/>
          </a:p>
          <a:p>
            <a:pPr lvl="2"/>
            <a:r>
              <a:rPr lang="nl-NL" b="1" dirty="0"/>
              <a:t>Drie vrouwen, drie vensters, drie tijdvakken</a:t>
            </a:r>
          </a:p>
          <a:p>
            <a:pPr lvl="2"/>
            <a:endParaRPr lang="nl-NL" b="1" dirty="0"/>
          </a:p>
          <a:p>
            <a:pPr lvl="2"/>
            <a:r>
              <a:rPr lang="nl-NL" b="1" dirty="0"/>
              <a:t>Afronding	</a:t>
            </a:r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7CBE3EC-F605-40C2-AA20-B0715BBB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196752"/>
            <a:ext cx="10585450" cy="1080120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chemeClr val="accent2"/>
                </a:solidFill>
              </a:rPr>
            </a:br>
            <a:br>
              <a:rPr lang="nl-NL" dirty="0">
                <a:solidFill>
                  <a:schemeClr val="accent2"/>
                </a:solidFill>
              </a:rPr>
            </a:br>
            <a:br>
              <a:rPr lang="nl-NL" dirty="0">
                <a:solidFill>
                  <a:schemeClr val="accent2"/>
                </a:solidFill>
              </a:rPr>
            </a:br>
            <a:br>
              <a:rPr lang="nl-NL" dirty="0">
                <a:solidFill>
                  <a:schemeClr val="accent2"/>
                </a:solidFill>
              </a:rPr>
            </a:br>
            <a:r>
              <a:rPr lang="nl-NL" dirty="0">
                <a:solidFill>
                  <a:schemeClr val="accent2"/>
                </a:solidFill>
              </a:rPr>
              <a:t>Opbouw 19.15-20.00</a:t>
            </a:r>
            <a:br>
              <a:rPr lang="nl-NL" dirty="0">
                <a:solidFill>
                  <a:schemeClr val="accent2"/>
                </a:solidFill>
              </a:rPr>
            </a:br>
            <a:endParaRPr 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entoennu.indeklas.klein.jpg">
            <a:extLst>
              <a:ext uri="{FF2B5EF4-FFF2-40B4-BE49-F238E27FC236}">
                <a16:creationId xmlns:a16="http://schemas.microsoft.com/office/drawing/2014/main" id="{6D394D65-2C3D-4FA0-B68E-0F5C4A4E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995589"/>
            <a:ext cx="7776864" cy="51719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982BFC-839A-422C-999B-C339D4A6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154" y="402460"/>
            <a:ext cx="8504478" cy="576064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chemeClr val="accent2"/>
                </a:solidFill>
              </a:rPr>
            </a:br>
            <a:r>
              <a:rPr lang="nl-NL" dirty="0">
                <a:solidFill>
                  <a:schemeClr val="accent2"/>
                </a:solidFill>
              </a:rPr>
              <a:t>De Canon wordt vooral in het </a:t>
            </a:r>
            <a:r>
              <a:rPr lang="nl-NL" dirty="0" err="1">
                <a:solidFill>
                  <a:schemeClr val="accent2"/>
                </a:solidFill>
              </a:rPr>
              <a:t>primiar</a:t>
            </a:r>
            <a:r>
              <a:rPr lang="nl-NL" dirty="0">
                <a:solidFill>
                  <a:schemeClr val="accent2"/>
                </a:solidFill>
              </a:rPr>
              <a:t> </a:t>
            </a:r>
            <a:r>
              <a:rPr lang="nl-NL" dirty="0" err="1">
                <a:solidFill>
                  <a:schemeClr val="accent2"/>
                </a:solidFill>
              </a:rPr>
              <a:t>onderwijs+musea</a:t>
            </a:r>
            <a:r>
              <a:rPr lang="nl-NL" dirty="0">
                <a:solidFill>
                  <a:schemeClr val="accent2"/>
                </a:solidFill>
              </a:rPr>
              <a:t> gebruikt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05B3B5B-C6A9-4DA3-BAAF-E45CE6A74CDC}"/>
              </a:ext>
            </a:extLst>
          </p:cNvPr>
          <p:cNvSpPr txBox="1">
            <a:spLocks/>
          </p:cNvSpPr>
          <p:nvPr/>
        </p:nvSpPr>
        <p:spPr>
          <a:xfrm>
            <a:off x="3260926" y="5118210"/>
            <a:ext cx="4536504" cy="158417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1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619004-2303-7D43-BC8C-B7AFA68B14E0}"/>
              </a:ext>
            </a:extLst>
          </p:cNvPr>
          <p:cNvSpPr/>
          <p:nvPr/>
        </p:nvSpPr>
        <p:spPr>
          <a:xfrm>
            <a:off x="11936643" y="6762"/>
            <a:ext cx="255357" cy="6856215"/>
          </a:xfrm>
          <a:prstGeom prst="rect">
            <a:avLst/>
          </a:prstGeom>
          <a:solidFill>
            <a:srgbClr val="FB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FD3451-FDCC-834C-A0B2-2EB7D1B4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884" y="5399809"/>
            <a:ext cx="1131437" cy="1463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2A3F85-EDBF-BD4B-9BCD-6F467150F127}"/>
              </a:ext>
            </a:extLst>
          </p:cNvPr>
          <p:cNvSpPr/>
          <p:nvPr/>
        </p:nvSpPr>
        <p:spPr>
          <a:xfrm>
            <a:off x="1703512" y="5949280"/>
            <a:ext cx="9229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b="1" dirty="0">
                <a:latin typeface="Muna" pitchFamily="2" charset="-78"/>
                <a:ea typeface="Open Sans" panose="020B0604020202020204" charset="0"/>
                <a:cs typeface="Muna" pitchFamily="2" charset="-78"/>
              </a:rPr>
              <a:t>Het huidige curriculum schoolvak geschiedenis in Nederland vo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3C0AE8-BADC-D547-AB3B-21FFF373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599193"/>
            <a:ext cx="7344815" cy="5134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3369C0-2D2C-E744-8351-90BC56221B0F}"/>
              </a:ext>
            </a:extLst>
          </p:cNvPr>
          <p:cNvSpPr txBox="1"/>
          <p:nvPr/>
        </p:nvSpPr>
        <p:spPr>
          <a:xfrm>
            <a:off x="2351584" y="2572948"/>
            <a:ext cx="26028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tien </a:t>
            </a:r>
          </a:p>
          <a:p>
            <a:pPr algn="ctr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tijdvakken</a:t>
            </a:r>
          </a:p>
          <a:p>
            <a:pPr algn="ctr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(oriëntatiekennis) 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4D1CD-6A55-4D47-B5AF-2EA175901C64}"/>
              </a:ext>
            </a:extLst>
          </p:cNvPr>
          <p:cNvSpPr txBox="1"/>
          <p:nvPr/>
        </p:nvSpPr>
        <p:spPr>
          <a:xfrm>
            <a:off x="4511824" y="3986273"/>
            <a:ext cx="29113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PO en onderbouw VO ter illustratie de canonvensters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FE9983-FBD8-EE44-AFC8-8750B7D462BC}"/>
              </a:ext>
            </a:extLst>
          </p:cNvPr>
          <p:cNvSpPr/>
          <p:nvPr/>
        </p:nvSpPr>
        <p:spPr>
          <a:xfrm>
            <a:off x="6661587" y="2926921"/>
            <a:ext cx="3182118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Historisch redeneren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1063797-62F8-3148-8392-D285B4A7A8E3}"/>
              </a:ext>
            </a:extLst>
          </p:cNvPr>
          <p:cNvSpPr txBox="1">
            <a:spLocks/>
          </p:cNvSpPr>
          <p:nvPr/>
        </p:nvSpPr>
        <p:spPr>
          <a:xfrm>
            <a:off x="-944425" y="-1278686"/>
            <a:ext cx="8515698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2000" dirty="0"/>
              <a:t>Hoe ziet het vak geschiedenis in Nederland er nu uit? ZUILEN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CEB56C4-7026-5743-959D-BA0B3BF87D8D}"/>
              </a:ext>
            </a:extLst>
          </p:cNvPr>
          <p:cNvSpPr txBox="1">
            <a:spLocks/>
          </p:cNvSpPr>
          <p:nvPr/>
        </p:nvSpPr>
        <p:spPr>
          <a:xfrm>
            <a:off x="1622126" y="1680721"/>
            <a:ext cx="8515698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299" b="1" i="0" kern="1200" smtClean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000" dirty="0"/>
              <a:t>Hoe ziet het vak geschiedenis er nu uit?</a:t>
            </a:r>
          </a:p>
        </p:txBody>
      </p:sp>
    </p:spTree>
    <p:extLst>
      <p:ext uri="{BB962C8B-B14F-4D97-AF65-F5344CB8AC3E}">
        <p14:creationId xmlns:p14="http://schemas.microsoft.com/office/powerpoint/2010/main" val="328620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A2BB31CC-557E-4D7C-8505-4A098743B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790"/>
            <a:ext cx="12192000" cy="708158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0C42308F-6B97-4B84-8D32-E4795071411C}"/>
              </a:ext>
            </a:extLst>
          </p:cNvPr>
          <p:cNvSpPr/>
          <p:nvPr/>
        </p:nvSpPr>
        <p:spPr>
          <a:xfrm>
            <a:off x="767408" y="6021288"/>
            <a:ext cx="25922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20042F3-DC9E-4198-B6FB-D71A7EA0345B}"/>
              </a:ext>
            </a:extLst>
          </p:cNvPr>
          <p:cNvSpPr/>
          <p:nvPr/>
        </p:nvSpPr>
        <p:spPr>
          <a:xfrm>
            <a:off x="8760296" y="620688"/>
            <a:ext cx="2592288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5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2D17B9-748C-473B-B631-6B97BA6BD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Leven in een kwetsbare delta – Nederland waterland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Wat geeft betekenis? – zingeving en levensbeschouwing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Woord en beeld verbinden – taal, kunst en cultuur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Wat weten wij? – kennis, wetenschap en innovatie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Wie telt er mee? – sociale (on)gelijkheid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Wie bestuurt er? – politiek en samenleving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Knooppunt van verbindingen – wereldeconomie</a:t>
            </a:r>
          </a:p>
          <a:p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7CBE3EC-F605-40C2-AA20-B0715BBB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Zeven thematische hoofdlijnen</a:t>
            </a:r>
            <a:br>
              <a:rPr lang="nl-NL" dirty="0">
                <a:solidFill>
                  <a:schemeClr val="accent2"/>
                </a:solidFill>
              </a:rPr>
            </a:br>
            <a:endParaRPr 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3274" y="968375"/>
            <a:ext cx="10981357" cy="1020763"/>
          </a:xfrm>
        </p:spPr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Mogelijkheden op website canonvannederland.nl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Mijn  Canon (kan aansluiten bij domein A)</a:t>
            </a:r>
          </a:p>
          <a:p>
            <a:endParaRPr lang="nl-NL" dirty="0"/>
          </a:p>
          <a:p>
            <a:r>
              <a:rPr lang="nl-NL" dirty="0"/>
              <a:t>Vensters en vensterplaten (kan aansluiten bij tijdvakken en historische contexten)</a:t>
            </a:r>
          </a:p>
          <a:p>
            <a:endParaRPr lang="nl-NL" dirty="0"/>
          </a:p>
          <a:p>
            <a:r>
              <a:rPr lang="nl-NL" dirty="0"/>
              <a:t>Lesmateriaal, hopelijk in een wiki (redactie@canonvannederland.nl)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9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Mogelijkheden op website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2132856"/>
            <a:ext cx="10585450" cy="4459286"/>
          </a:xfrm>
        </p:spPr>
        <p:txBody>
          <a:bodyPr>
            <a:normAutofit fontScale="92500" lnSpcReduction="10000"/>
          </a:bodyPr>
          <a:lstStyle/>
          <a:p>
            <a:endParaRPr lang="nl-NL" dirty="0"/>
          </a:p>
          <a:p>
            <a:r>
              <a:rPr lang="nl-NL" b="1" dirty="0"/>
              <a:t>Mijn  Canon</a:t>
            </a:r>
          </a:p>
          <a:p>
            <a:endParaRPr lang="nl-NL" dirty="0"/>
          </a:p>
          <a:p>
            <a:r>
              <a:rPr lang="nl-NL" dirty="0">
                <a:hlinkClick r:id="rId2"/>
              </a:rPr>
              <a:t>https://www.canonvannederland.nl/nl/page/27455/mijn-canon</a:t>
            </a:r>
            <a:endParaRPr lang="nl-NL" dirty="0"/>
          </a:p>
          <a:p>
            <a:endParaRPr lang="nl-NL" dirty="0"/>
          </a:p>
          <a:p>
            <a:r>
              <a:rPr lang="nl-NL" dirty="0"/>
              <a:t>1) Met "Bestaand venster toevoegen" kun je een selectie maken uit alle canonvensters van de Canon van Nederland en alle regiocanons.</a:t>
            </a:r>
          </a:p>
          <a:p>
            <a:endParaRPr lang="nl-NL" dirty="0"/>
          </a:p>
          <a:p>
            <a:r>
              <a:rPr lang="nl-NL" dirty="0"/>
              <a:t>2) Via "Nieuw venster aanmaken" kun je je eigen vensters aanmaken en ze stuk voor stuk vullen met tekst en beeld. </a:t>
            </a:r>
          </a:p>
          <a:p>
            <a:endParaRPr lang="nl-NL" dirty="0"/>
          </a:p>
          <a:p>
            <a:r>
              <a:rPr lang="nl-NL" dirty="0"/>
              <a:t>3) Met de knop Maak een Canon in 15 seconden krijg je na het invullen van een paar vragen een kant-en-klare canon gepresenteerd waarin je als het goed is heel wat herkent. Ook deze selectie kun je zelf aanpassen zoals beschreven onder 1 en 2.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19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Canon v NL">
      <a:dk1>
        <a:sysClr val="windowText" lastClr="000000"/>
      </a:dk1>
      <a:lt1>
        <a:sysClr val="window" lastClr="FFFFFF"/>
      </a:lt1>
      <a:dk2>
        <a:srgbClr val="0B3278"/>
      </a:dk2>
      <a:lt2>
        <a:srgbClr val="F1F1F1"/>
      </a:lt2>
      <a:accent1>
        <a:srgbClr val="1A6BFF"/>
      </a:accent1>
      <a:accent2>
        <a:srgbClr val="FF6026"/>
      </a:accent2>
      <a:accent3>
        <a:srgbClr val="0B3278"/>
      </a:accent3>
      <a:accent4>
        <a:srgbClr val="1A6BFF"/>
      </a:accent4>
      <a:accent5>
        <a:srgbClr val="FF6026"/>
      </a:accent5>
      <a:accent6>
        <a:srgbClr val="0B3278"/>
      </a:accent6>
      <a:hlink>
        <a:srgbClr val="000000"/>
      </a:hlink>
      <a:folHlink>
        <a:srgbClr val="000000"/>
      </a:folHlink>
    </a:clrScheme>
    <a:fontScheme name="Canonv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non van Nederland v01.potx" id="{D67EE810-C756-4DBF-8C13-980782F36E34}" vid="{4BDA5C08-87DC-4AF1-A0B2-0C13CBA3778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Office PowerPoint</Application>
  <PresentationFormat>Breedbeeld</PresentationFormat>
  <Paragraphs>68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Avenir Next Demi Bold</vt:lpstr>
      <vt:lpstr>Muna</vt:lpstr>
      <vt:lpstr>Open Sans</vt:lpstr>
      <vt:lpstr>Open Sans Light</vt:lpstr>
      <vt:lpstr>Kantoorthema</vt:lpstr>
      <vt:lpstr>PowerPoint-presentatie</vt:lpstr>
      <vt:lpstr>De herijkte Canon van Nederland</vt:lpstr>
      <vt:lpstr>    Opbouw 19.15-20.00 </vt:lpstr>
      <vt:lpstr> De Canon wordt vooral in het primiar onderwijs+musea gebruikt</vt:lpstr>
      <vt:lpstr>PowerPoint-presentatie</vt:lpstr>
      <vt:lpstr>PowerPoint-presentatie</vt:lpstr>
      <vt:lpstr>Zeven thematische hoofdlijnen </vt:lpstr>
      <vt:lpstr>Mogelijkheden op website canonvannederland.nl</vt:lpstr>
      <vt:lpstr>Mogelijkheden op website</vt:lpstr>
      <vt:lpstr>PowerPoint-presentatie</vt:lpstr>
      <vt:lpstr>PowerPoint-presentatie</vt:lpstr>
      <vt:lpstr>PowerPoint-presentatie</vt:lpstr>
      <vt:lpstr>PowerPoint-presentatie</vt:lpstr>
      <vt:lpstr>Drie vrouwen, drie vensters, drie tijdvakken</vt:lpstr>
      <vt:lpstr>Afsluiting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Herijking Canon van Nederland</dc:title>
  <dc:creator>James Kennedy</dc:creator>
  <cp:lastModifiedBy>Reessink, N.R.A. (Niels)</cp:lastModifiedBy>
  <cp:revision>50</cp:revision>
  <dcterms:created xsi:type="dcterms:W3CDTF">2020-06-20T20:45:41Z</dcterms:created>
  <dcterms:modified xsi:type="dcterms:W3CDTF">2021-03-29T11:37:48Z</dcterms:modified>
</cp:coreProperties>
</file>