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0769A-6253-6BC8-D8BF-FB7135BD9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229435-9BCB-FB62-BBD6-BDBFAA56E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D07B5-1AC8-0793-DE5F-DD740608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E53A73-769D-2BC3-866F-211753B5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AC4C43-09BA-E28D-AF81-8EF7778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05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79DB3-E254-CCF6-DFC2-0C9E614F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AA3AAE-9AED-93B5-C6CC-09C54D6DD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0DC51-01BF-BE40-DFBC-AEA99EFC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511FBC-BB68-C0DF-A1B9-5A7DC4BF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F29054-F4C1-D8CC-E7DD-9A264572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4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C80978A-B210-E7CD-ECAB-83845EDD4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2BBB3B-216E-E15F-2032-5D8F30582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FA6D6F-ED23-F1A3-A7C1-DAA1980D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C10090-0033-1960-DBB7-4F837269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92C066-6B9F-D335-5B8D-306B5F40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4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4A527-C21E-B8DB-6134-B3616A32E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705D7-9380-C841-ED04-4A9EA088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9F9BE0-8DEA-7F36-5CF5-CD35B78A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DBD86-22BC-3060-6364-FE37229F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3E5D4-DE0C-C5DE-2ACB-9A7F3358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54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AD378-17A9-0782-D922-ABC33CD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D0A7A2-4EAA-0033-5F0D-50407B57B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B24C6-5602-D988-2284-992277AE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55B40A-023D-257A-70AB-9DA32CB0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1F7F13-30EF-66E6-AE77-2EB7E8A3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14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1BDA8-814B-D189-4CC1-B2FE82F2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65E7F-E471-EAA9-F8AB-AADF8D44F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E42E0A-FCA8-8C36-2BEC-8375F0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FD2671-0D94-0AFB-93FC-36EFCE68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86278B-A568-2740-33A2-D67C74DF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521FD6-BAD3-E6A1-4D5E-C019FA9C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43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2F0CA-E38E-E68B-AF21-A365C703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E571DB-AB23-4E7E-BCFE-CA4269273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0A9968-8458-B204-6C88-4C4A6336D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6A7CED-AAF5-F69E-FF09-DDCC2AEFE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5EA815-A696-BA35-1FD5-A1FD9C97F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26CEE6-CC0F-E960-6E06-0DAEDF6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BAAB74-37C8-57BC-0118-5D678D26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78A3AE-1A97-A3C8-DEAA-12687716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54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79AC4-AA45-4E1A-6E85-D60DC19F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63365B-3B24-7869-E11B-3FA88393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AA80DC-8D9E-87B0-9AED-E874C428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0DF548-AF16-2E45-83D6-1D0265FB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02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26D2C7-0BCE-C6F7-7387-3D2AF08F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51E853-2CD9-DD0F-149A-44938F02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E8E192-FEA8-B2AC-C50D-D8188187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9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73C1E-34FA-F0EF-EDFD-0C60F304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9B0AF5-F0B6-8D64-BF70-BF02258D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15C08A-F46C-015F-FFCE-D142613B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B73BB2D-4BBB-3DD8-2453-B8561249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504629-73BC-E248-746E-5CAFD7F8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E4D651-CB89-5AD7-A4FB-B960CBBA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BFCC9-94C0-8631-6366-CDB2E673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7D74D0F-385D-5067-86C5-DC019EBAA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47EE64-1837-A317-69B1-889CD875E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74F0A1-CE69-643F-4804-EBAD5877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39149E-15CB-A648-21B0-9CE9FA35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1995F4-CF2E-E245-E411-328023B5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74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35B2B5-3A4F-EB42-D82B-686A14B4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0D0C4E-FC12-63D2-7ACC-1AFF10355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DD4F52-B201-F317-684F-55CC4C62C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37D04-6CED-42B6-B395-F4A735680CD9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4FB715-80AC-6E4C-2B55-AD2666E7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EBFB11-14B1-182B-3930-B4E8D53AA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2C52-3412-4890-B07C-53E0D33C29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87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rknemers in een staalfabriek met een gietkroes">
            <a:extLst>
              <a:ext uri="{FF2B5EF4-FFF2-40B4-BE49-F238E27FC236}">
                <a16:creationId xmlns:a16="http://schemas.microsoft.com/office/drawing/2014/main" id="{2DD2D26D-46D0-08CD-75A7-B6B37825D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925" b="1607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CEB6AA-064D-AA5E-E512-A8D4119C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  <a:latin typeface="Calibri" panose="020F0502020204030204" pitchFamily="34" charset="0"/>
              </a:rPr>
              <a:t>W</a:t>
            </a:r>
            <a:r>
              <a:rPr lang="nl-NL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orkshop Historische Context Nederland</a:t>
            </a:r>
            <a:br>
              <a:rPr lang="nl-NL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nl-NL" b="0" i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1948-2008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298B481-F31F-F99C-DB28-3FC155933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  <a:latin typeface="Calibri" panose="020F0502020204030204" pitchFamily="34" charset="0"/>
              </a:rPr>
              <a:t>James Kennedy</a:t>
            </a:r>
          </a:p>
          <a:p>
            <a:r>
              <a:rPr lang="nl-NL">
                <a:solidFill>
                  <a:srgbClr val="FFFFFF"/>
                </a:solidFill>
                <a:latin typeface="Calibri" panose="020F0502020204030204" pitchFamily="34" charset="0"/>
              </a:rPr>
              <a:t>9 maart 2023</a:t>
            </a:r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8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C9FCD-8792-5709-B518-7C4E810A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I. Zelfstandige burgers (weer Marga </a:t>
            </a:r>
            <a:r>
              <a:rPr lang="nl-NL" dirty="0" err="1"/>
              <a:t>Klompé</a:t>
            </a:r>
            <a:r>
              <a:rPr lang="nl-NL" dirty="0"/>
              <a:t>)</a:t>
            </a:r>
          </a:p>
        </p:txBody>
      </p:sp>
      <p:pic>
        <p:nvPicPr>
          <p:cNvPr id="5122" name="Picture 2" descr="Marga Klompé: Wetenschapper, politicus en voorvechtster van zwakkeren in de  maatschappij (1912-1986)">
            <a:extLst>
              <a:ext uri="{FF2B5EF4-FFF2-40B4-BE49-F238E27FC236}">
                <a16:creationId xmlns:a16="http://schemas.microsoft.com/office/drawing/2014/main" id="{5EDCA678-C947-6F66-FC91-D0A75C41D9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0" y="1690688"/>
            <a:ext cx="2975475" cy="43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7E7DA-178E-BFEB-755E-FBB9E7C7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II. Einde van de geschiedenis (Europa, Srebrenica)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BA9802-1F0B-51B4-FDBC-C1C67737A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" y="2228737"/>
            <a:ext cx="5323504" cy="35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3A35866-41F4-7C86-182B-84FE8106B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6286"/>
            <a:ext cx="5239257" cy="35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2B199-18DD-E9EA-C9C6-0D5E7218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III. Multiculturele ‘drama’ (Het Caribisch gebied)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DEFCB2A-F223-B4B6-BA79-54F9C127E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3" y="1890939"/>
            <a:ext cx="58801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52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3D6A3-4838-D4FF-C972-9E3FC6BD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Identiteit (Het Oranjegevoel)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C1439C-A0EC-956B-ED37-38D4C61F9D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6" y="1893845"/>
            <a:ext cx="5459246" cy="36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7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D0FD4-82C4-5B15-F214-C9ACA60E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V. Katers (Kolen en gas)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7CAB3A2-4DFE-0F92-2672-623D46CD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155" y="1890939"/>
            <a:ext cx="65372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7" name="Rectangle 11276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9" name="Rectangle 11278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D7F26A2-FCC5-1731-600C-F838E8F98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b="17313"/>
          <a:stretch/>
        </p:blipFill>
        <p:spPr bwMode="auto">
          <a:xfrm>
            <a:off x="181899" y="182880"/>
            <a:ext cx="5915025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oetermeers Dagblad | Ook protest met omgekeerde vlag in Zoetermeer">
            <a:extLst>
              <a:ext uri="{FF2B5EF4-FFF2-40B4-BE49-F238E27FC236}">
                <a16:creationId xmlns:a16="http://schemas.microsoft.com/office/drawing/2014/main" id="{8C68AB63-35BC-0295-3280-2F7627BCB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r="32725" b="-1"/>
          <a:stretch/>
        </p:blipFill>
        <p:spPr bwMode="auto">
          <a:xfrm>
            <a:off x="6095156" y="182880"/>
            <a:ext cx="5915025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C046C6-7E5C-FF7D-9249-ECC4C2F7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14" y="557189"/>
            <a:ext cx="10509179" cy="2795808"/>
          </a:xfrm>
        </p:spPr>
        <p:txBody>
          <a:bodyPr anchor="b">
            <a:normAutofit/>
          </a:bodyPr>
          <a:lstStyle/>
          <a:p>
            <a:endParaRPr lang="nl-NL" sz="4000" dirty="0">
              <a:solidFill>
                <a:srgbClr val="FFFFFF"/>
              </a:solidFill>
            </a:endParaRPr>
          </a:p>
        </p:txBody>
      </p:sp>
      <p:sp>
        <p:nvSpPr>
          <p:cNvPr id="11274" name="Content Placeholder 11273">
            <a:extLst>
              <a:ext uri="{FF2B5EF4-FFF2-40B4-BE49-F238E27FC236}">
                <a16:creationId xmlns:a16="http://schemas.microsoft.com/office/drawing/2014/main" id="{AF1C9DD6-1167-D807-0F35-2DDA96EB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14" y="3526300"/>
            <a:ext cx="10509179" cy="25884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FFFFFF"/>
                </a:solidFill>
              </a:rPr>
              <a:t>Bezinning</a:t>
            </a:r>
            <a:r>
              <a:rPr lang="en-US" sz="4400" dirty="0">
                <a:solidFill>
                  <a:srgbClr val="FFFFFF"/>
                </a:solidFill>
              </a:rPr>
              <a:t> over </a:t>
            </a:r>
            <a:r>
              <a:rPr lang="en-US" sz="4400" dirty="0" err="1">
                <a:solidFill>
                  <a:srgbClr val="FFFFFF"/>
                </a:solidFill>
              </a:rPr>
              <a:t>toen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en</a:t>
            </a:r>
            <a:r>
              <a:rPr lang="en-US" sz="4400" dirty="0">
                <a:solidFill>
                  <a:srgbClr val="FFFFFF"/>
                </a:solidFill>
              </a:rPr>
              <a:t> </a:t>
            </a:r>
            <a:r>
              <a:rPr lang="en-US" sz="4400" dirty="0" err="1">
                <a:solidFill>
                  <a:srgbClr val="FFFFFF"/>
                </a:solidFill>
              </a:rPr>
              <a:t>thans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5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CB5473-2605-4D65-FA13-42F2476B4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08" r="557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230321-7F58-CABB-B024-5EA14E5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Canon van Nederland  </a:t>
            </a:r>
            <a:r>
              <a:rPr lang="en-US" sz="3400" dirty="0" err="1">
                <a:solidFill>
                  <a:srgbClr val="FFFFFF"/>
                </a:solidFill>
              </a:rPr>
              <a:t>maakt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grote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ontwikkelingen</a:t>
            </a:r>
            <a:r>
              <a:rPr lang="en-US" sz="3400" dirty="0">
                <a:solidFill>
                  <a:srgbClr val="FFFFFF"/>
                </a:solidFill>
              </a:rPr>
              <a:t> in </a:t>
            </a:r>
            <a:r>
              <a:rPr lang="en-US" sz="3400" dirty="0" err="1">
                <a:solidFill>
                  <a:srgbClr val="FFFFFF"/>
                </a:solidFill>
              </a:rPr>
              <a:t>naoorlogs</a:t>
            </a:r>
            <a:r>
              <a:rPr lang="en-US" sz="3400" dirty="0">
                <a:solidFill>
                  <a:srgbClr val="FFFFFF"/>
                </a:solidFill>
              </a:rPr>
              <a:t> Nederland </a:t>
            </a:r>
            <a:r>
              <a:rPr lang="en-US" sz="3400" dirty="0" err="1">
                <a:solidFill>
                  <a:srgbClr val="FFFFFF"/>
                </a:solidFill>
              </a:rPr>
              <a:t>zichtbaar</a:t>
            </a:r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6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33" name="Picture 9232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9235" name="Rectangle 9234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7" name="Rectangle 9236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Nederland 1948 50-jarig regeringsjubileum Koningin Wilhelmina NVPH 504-05 -  Europost">
            <a:extLst>
              <a:ext uri="{FF2B5EF4-FFF2-40B4-BE49-F238E27FC236}">
                <a16:creationId xmlns:a16="http://schemas.microsoft.com/office/drawing/2014/main" id="{F8546E65-05B5-452B-F96A-7EC6C807F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20421" b="-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Nederland 1948 Inhuldigingszegels Koningin Juliana NVPH 506-07 postfris -  Europost">
            <a:extLst>
              <a:ext uri="{FF2B5EF4-FFF2-40B4-BE49-F238E27FC236}">
                <a16:creationId xmlns:a16="http://schemas.microsoft.com/office/drawing/2014/main" id="{B16E68CE-8CD6-A10A-C95D-1A06DA7F6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9" r="22260" b="2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423798E-03CF-2152-8C38-EAF5ED87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nl-NL" sz="4800">
                <a:solidFill>
                  <a:srgbClr val="FFFFFF"/>
                </a:solidFill>
              </a:rPr>
              <a:t>Nederland 1948-1978</a:t>
            </a:r>
          </a:p>
        </p:txBody>
      </p:sp>
      <p:sp>
        <p:nvSpPr>
          <p:cNvPr id="9224" name="Content Placeholder 9223">
            <a:extLst>
              <a:ext uri="{FF2B5EF4-FFF2-40B4-BE49-F238E27FC236}">
                <a16:creationId xmlns:a16="http://schemas.microsoft.com/office/drawing/2014/main" id="{DC1458D9-8DFC-2F04-0D94-C769589B6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A2F31-CE71-0BAC-0F1D-6D46F83B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I. Trauma (Indonesië)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210074-0412-B7A4-3F4F-CAB63B4F3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5" y="1586542"/>
            <a:ext cx="5124177" cy="51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0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B3C19-E0D1-3CBF-835D-28F5C3F5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II. Werk (Haven van Rotterdam, Gastarbeiders)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8D9050-DFCC-4753-EE52-ECF5216C9E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0912"/>
            <a:ext cx="4588886" cy="30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4D8C3E7-74C6-E162-D779-C09748C8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76" y="2140912"/>
            <a:ext cx="4588886" cy="31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5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341E1-C8A5-1A36-AE39-1BF14C91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III. Zekerheid (De waters-</a:t>
            </a:r>
            <a:br>
              <a:rPr lang="nl-NL"/>
            </a:br>
            <a:r>
              <a:rPr lang="nl-NL"/>
              <a:t>nood, Marga Klompé)</a:t>
            </a:r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42B47C-419B-C089-8C7B-32172E62C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5" y="1998615"/>
            <a:ext cx="4159732" cy="42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2631555-52A9-56C3-6F2E-B402D701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80" y="380093"/>
            <a:ext cx="4094998" cy="611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2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C66DE-9E2F-A9C0-0446-69600A9F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IV. Playtime (De televisie,</a:t>
            </a:r>
            <a:br>
              <a:rPr lang="nl-NL"/>
            </a:br>
            <a:r>
              <a:rPr lang="nl-NL"/>
              <a:t>Annie M.G. Schmidt)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C7C5983-FEAF-B5BD-6BAB-E9E89AD98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11" y="1983368"/>
            <a:ext cx="5601789" cy="37363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51B7EC9-FD2A-2D70-2DDD-231A2C405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30" y="272550"/>
            <a:ext cx="4009148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6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70EC8-3C50-DCF8-A850-7C262996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V. Katers (Kolen en gas)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D9CA1F-BB8A-83A0-89FC-3AF5B285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0" y="1690687"/>
            <a:ext cx="7975600" cy="448627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1066E4-4134-20B0-85F2-43C3F09E7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7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7" name="Picture 10256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1" name="Rectangle 10260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4" name="Picture 4" descr="Zomerzegel 1978: Belle de Zuylen (nvph 1154) met vooruitstrevende ideeën -  Postzegelblog">
            <a:extLst>
              <a:ext uri="{FF2B5EF4-FFF2-40B4-BE49-F238E27FC236}">
                <a16:creationId xmlns:a16="http://schemas.microsoft.com/office/drawing/2014/main" id="{8B45D6B5-B439-F9B9-4155-627BC95B4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1" b="9387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ostzegel Nederland 1978, Europapostzegel, Verdrag tot bescherming van de  rechten van de mens - The Memory">
            <a:extLst>
              <a:ext uri="{FF2B5EF4-FFF2-40B4-BE49-F238E27FC236}">
                <a16:creationId xmlns:a16="http://schemas.microsoft.com/office/drawing/2014/main" id="{C30CDC35-57AC-0BAF-1D60-E9B736460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1" b="896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6DD607-433B-7F05-DE1F-69D7809C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</p:spPr>
        <p:txBody>
          <a:bodyPr anchor="b">
            <a:normAutofit/>
          </a:bodyPr>
          <a:lstStyle/>
          <a:p>
            <a:pPr algn="ctr"/>
            <a:r>
              <a:rPr lang="nl-NL" sz="4800">
                <a:solidFill>
                  <a:srgbClr val="FFFFFF"/>
                </a:solidFill>
              </a:rPr>
              <a:t>Nederland, 1978-2008</a:t>
            </a:r>
          </a:p>
        </p:txBody>
      </p:sp>
      <p:sp>
        <p:nvSpPr>
          <p:cNvPr id="10248" name="Content Placeholder 10247">
            <a:extLst>
              <a:ext uri="{FF2B5EF4-FFF2-40B4-BE49-F238E27FC236}">
                <a16:creationId xmlns:a16="http://schemas.microsoft.com/office/drawing/2014/main" id="{DEC18BCD-24DF-B577-3034-01D7E979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3510476"/>
            <a:ext cx="9801854" cy="2614231"/>
          </a:xfrm>
        </p:spPr>
        <p:txBody>
          <a:bodyPr anchor="t">
            <a:normAutofit/>
          </a:bodyPr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187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Breedbeeld</PresentationFormat>
  <Paragraphs>19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Workshop Historische Context Nederland 1948-2008</vt:lpstr>
      <vt:lpstr>Canon van Nederland  maakt grote ontwikkelingen in naoorlogs Nederland zichtbaar</vt:lpstr>
      <vt:lpstr>Nederland 1948-1978</vt:lpstr>
      <vt:lpstr>I. Trauma (Indonesië)</vt:lpstr>
      <vt:lpstr>II. Werk (Haven van Rotterdam, Gastarbeiders)</vt:lpstr>
      <vt:lpstr>III. Zekerheid (De waters- nood, Marga Klompé)</vt:lpstr>
      <vt:lpstr>IV. Playtime (De televisie, Annie M.G. Schmidt)</vt:lpstr>
      <vt:lpstr>V. Katers (Kolen en gas)</vt:lpstr>
      <vt:lpstr>Nederland, 1978-2008</vt:lpstr>
      <vt:lpstr>I. Zelfstandige burgers (weer Marga Klompé)</vt:lpstr>
      <vt:lpstr>II. Einde van de geschiedenis (Europa, Srebrenica)</vt:lpstr>
      <vt:lpstr>III. Multiculturele ‘drama’ (Het Caribisch gebied)</vt:lpstr>
      <vt:lpstr>IV. Identiteit (Het Oranjegevoel)</vt:lpstr>
      <vt:lpstr>V. Katers (Kolen en gas)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Historische Context Nederland na de Tweede Wereldoorlog</dc:title>
  <dc:creator>James Kennedy</dc:creator>
  <cp:lastModifiedBy>Reessink, N.R.A. (Niels)</cp:lastModifiedBy>
  <cp:revision>4</cp:revision>
  <dcterms:created xsi:type="dcterms:W3CDTF">2022-09-20T19:15:04Z</dcterms:created>
  <dcterms:modified xsi:type="dcterms:W3CDTF">2023-03-09T08:42:26Z</dcterms:modified>
</cp:coreProperties>
</file>