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464" r:id="rId2"/>
    <p:sldId id="465" r:id="rId3"/>
    <p:sldId id="262" r:id="rId4"/>
    <p:sldId id="459" r:id="rId5"/>
    <p:sldId id="460" r:id="rId6"/>
    <p:sldId id="461" r:id="rId7"/>
    <p:sldId id="463" r:id="rId8"/>
    <p:sldId id="372" r:id="rId9"/>
    <p:sldId id="428" r:id="rId10"/>
    <p:sldId id="423" r:id="rId11"/>
    <p:sldId id="425" r:id="rId12"/>
    <p:sldId id="467" r:id="rId13"/>
    <p:sldId id="377" r:id="rId14"/>
    <p:sldId id="468" r:id="rId15"/>
    <p:sldId id="470" r:id="rId16"/>
    <p:sldId id="427" r:id="rId17"/>
    <p:sldId id="474" r:id="rId18"/>
    <p:sldId id="441" r:id="rId19"/>
    <p:sldId id="420" r:id="rId20"/>
    <p:sldId id="421" r:id="rId21"/>
    <p:sldId id="432" r:id="rId22"/>
    <p:sldId id="418" r:id="rId23"/>
    <p:sldId id="260" r:id="rId24"/>
    <p:sldId id="431" r:id="rId25"/>
    <p:sldId id="358" r:id="rId26"/>
    <p:sldId id="472" r:id="rId27"/>
    <p:sldId id="433" r:id="rId28"/>
    <p:sldId id="471" r:id="rId29"/>
    <p:sldId id="422" r:id="rId30"/>
    <p:sldId id="429" r:id="rId31"/>
    <p:sldId id="469" r:id="rId32"/>
    <p:sldId id="473" r:id="rId33"/>
    <p:sldId id="440" r:id="rId34"/>
    <p:sldId id="263" r:id="rId35"/>
    <p:sldId id="264" r:id="rId36"/>
    <p:sldId id="259" r:id="rId37"/>
    <p:sldId id="278" r:id="rId38"/>
    <p:sldId id="454" r:id="rId39"/>
    <p:sldId id="261" r:id="rId40"/>
    <p:sldId id="450" r:id="rId41"/>
    <p:sldId id="266" r:id="rId42"/>
    <p:sldId id="267" r:id="rId43"/>
    <p:sldId id="268" r:id="rId44"/>
    <p:sldId id="417" r:id="rId4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3E956D-9C6D-47FB-B41E-E60D4E1B4270}" type="doc">
      <dgm:prSet loTypeId="urn:microsoft.com/office/officeart/2005/8/layout/matrix3" loCatId="matrix" qsTypeId="urn:microsoft.com/office/officeart/2005/8/quickstyle/simple1" qsCatId="simple" csTypeId="urn:microsoft.com/office/officeart/2005/8/colors/colorful2" csCatId="colorful" phldr="1"/>
      <dgm:spPr/>
      <dgm:t>
        <a:bodyPr/>
        <a:lstStyle/>
        <a:p>
          <a:endParaRPr lang="en-US"/>
        </a:p>
      </dgm:t>
    </dgm:pt>
    <dgm:pt modelId="{32119A64-6441-42FE-9F3F-ACD207D63FB4}">
      <dgm:prSet/>
      <dgm:spPr/>
      <dgm:t>
        <a:bodyPr/>
        <a:lstStyle/>
        <a:p>
          <a:r>
            <a:rPr lang="nl-NL" dirty="0"/>
            <a:t>De Chinese eeuw(?)</a:t>
          </a:r>
          <a:endParaRPr lang="en-US" dirty="0"/>
        </a:p>
      </dgm:t>
    </dgm:pt>
    <dgm:pt modelId="{059FECAB-8D2A-4C8D-ABA5-2B4F4DBBB4C6}" type="parTrans" cxnId="{21E8AEBE-8F9C-4DCC-AA65-8FDA88852954}">
      <dgm:prSet/>
      <dgm:spPr/>
      <dgm:t>
        <a:bodyPr/>
        <a:lstStyle/>
        <a:p>
          <a:endParaRPr lang="en-US"/>
        </a:p>
      </dgm:t>
    </dgm:pt>
    <dgm:pt modelId="{7EFCB1CE-BF8F-459D-80AE-D5A473A2D70B}" type="sibTrans" cxnId="{21E8AEBE-8F9C-4DCC-AA65-8FDA88852954}">
      <dgm:prSet/>
      <dgm:spPr/>
      <dgm:t>
        <a:bodyPr/>
        <a:lstStyle/>
        <a:p>
          <a:endParaRPr lang="en-US"/>
        </a:p>
      </dgm:t>
    </dgm:pt>
    <dgm:pt modelId="{ADB93D22-D44E-4E06-8840-EBB019706E72}">
      <dgm:prSet/>
      <dgm:spPr/>
      <dgm:t>
        <a:bodyPr/>
        <a:lstStyle/>
        <a:p>
          <a:r>
            <a:rPr lang="nl-NL" dirty="0"/>
            <a:t>Het Chinese keizerrijk </a:t>
          </a:r>
        </a:p>
        <a:p>
          <a:r>
            <a:rPr lang="nl-NL" dirty="0"/>
            <a:t>(hv 1)</a:t>
          </a:r>
          <a:endParaRPr lang="en-US" dirty="0"/>
        </a:p>
      </dgm:t>
    </dgm:pt>
    <dgm:pt modelId="{348A08FF-B8DA-46F6-A6E0-06BC9CF867E7}" type="parTrans" cxnId="{391DEDAD-2734-423E-9A43-665865897AB9}">
      <dgm:prSet/>
      <dgm:spPr/>
      <dgm:t>
        <a:bodyPr/>
        <a:lstStyle/>
        <a:p>
          <a:endParaRPr lang="en-US"/>
        </a:p>
      </dgm:t>
    </dgm:pt>
    <dgm:pt modelId="{3EE9F012-F5AE-46CB-883F-3BC995F3AFCE}" type="sibTrans" cxnId="{391DEDAD-2734-423E-9A43-665865897AB9}">
      <dgm:prSet/>
      <dgm:spPr/>
      <dgm:t>
        <a:bodyPr/>
        <a:lstStyle/>
        <a:p>
          <a:endParaRPr lang="en-US"/>
        </a:p>
      </dgm:t>
    </dgm:pt>
    <dgm:pt modelId="{B1501E46-12B2-4518-B272-8BAC70DCF4EE}">
      <dgm:prSet/>
      <dgm:spPr/>
      <dgm:t>
        <a:bodyPr/>
        <a:lstStyle/>
        <a:p>
          <a:r>
            <a:rPr lang="nl-NL" dirty="0"/>
            <a:t>Van keizerrijk naar VRC </a:t>
          </a:r>
          <a:br>
            <a:rPr lang="nl-NL" dirty="0"/>
          </a:br>
          <a:r>
            <a:rPr lang="nl-NL" dirty="0"/>
            <a:t>(hv 2)</a:t>
          </a:r>
          <a:endParaRPr lang="en-US" dirty="0"/>
        </a:p>
      </dgm:t>
    </dgm:pt>
    <dgm:pt modelId="{0700900D-9FFC-42E3-AD93-02284AB5D818}" type="parTrans" cxnId="{08CFACEC-2387-4D41-8599-A78D3C0C5BAB}">
      <dgm:prSet/>
      <dgm:spPr/>
      <dgm:t>
        <a:bodyPr/>
        <a:lstStyle/>
        <a:p>
          <a:endParaRPr lang="en-US"/>
        </a:p>
      </dgm:t>
    </dgm:pt>
    <dgm:pt modelId="{CCC688DB-0F68-4AF9-A1D5-BA51085B7F6B}" type="sibTrans" cxnId="{08CFACEC-2387-4D41-8599-A78D3C0C5BAB}">
      <dgm:prSet/>
      <dgm:spPr/>
      <dgm:t>
        <a:bodyPr/>
        <a:lstStyle/>
        <a:p>
          <a:endParaRPr lang="en-US"/>
        </a:p>
      </dgm:t>
    </dgm:pt>
    <dgm:pt modelId="{5A50BAFA-8D14-444E-9E2C-A782570D905B}">
      <dgm:prSet/>
      <dgm:spPr/>
      <dgm:t>
        <a:bodyPr/>
        <a:lstStyle/>
        <a:p>
          <a:r>
            <a:rPr lang="nl-NL"/>
            <a:t>Nieuwe (economische) wereldmacht (hv3)</a:t>
          </a:r>
          <a:endParaRPr lang="en-US"/>
        </a:p>
      </dgm:t>
    </dgm:pt>
    <dgm:pt modelId="{2901262D-F8B7-4633-A1FF-B9A3647AC742}" type="parTrans" cxnId="{F1C678C0-5A64-4871-9316-177D864F7084}">
      <dgm:prSet/>
      <dgm:spPr/>
      <dgm:t>
        <a:bodyPr/>
        <a:lstStyle/>
        <a:p>
          <a:endParaRPr lang="en-US"/>
        </a:p>
      </dgm:t>
    </dgm:pt>
    <dgm:pt modelId="{9022B79C-71E0-4B10-AFBF-12BEB73F0531}" type="sibTrans" cxnId="{F1C678C0-5A64-4871-9316-177D864F7084}">
      <dgm:prSet/>
      <dgm:spPr/>
      <dgm:t>
        <a:bodyPr/>
        <a:lstStyle/>
        <a:p>
          <a:endParaRPr lang="en-US"/>
        </a:p>
      </dgm:t>
    </dgm:pt>
    <dgm:pt modelId="{F97D8E06-5D4E-49D5-A0DE-95AB9B62658C}" type="pres">
      <dgm:prSet presAssocID="{813E956D-9C6D-47FB-B41E-E60D4E1B4270}" presName="matrix" presStyleCnt="0">
        <dgm:presLayoutVars>
          <dgm:chMax val="1"/>
          <dgm:dir/>
          <dgm:resizeHandles val="exact"/>
        </dgm:presLayoutVars>
      </dgm:prSet>
      <dgm:spPr/>
    </dgm:pt>
    <dgm:pt modelId="{949B8469-3A01-43ED-AF24-FDD2FBD679BF}" type="pres">
      <dgm:prSet presAssocID="{813E956D-9C6D-47FB-B41E-E60D4E1B4270}" presName="diamond" presStyleLbl="bgShp" presStyleIdx="0" presStyleCnt="1"/>
      <dgm:spPr/>
    </dgm:pt>
    <dgm:pt modelId="{C8531C0C-1A91-4DE5-9CC7-44CF1A70B9E5}" type="pres">
      <dgm:prSet presAssocID="{813E956D-9C6D-47FB-B41E-E60D4E1B4270}" presName="quad1" presStyleLbl="node1" presStyleIdx="0" presStyleCnt="4">
        <dgm:presLayoutVars>
          <dgm:chMax val="0"/>
          <dgm:chPref val="0"/>
          <dgm:bulletEnabled val="1"/>
        </dgm:presLayoutVars>
      </dgm:prSet>
      <dgm:spPr/>
    </dgm:pt>
    <dgm:pt modelId="{9E1409C3-13E1-4CC9-A083-8B5B17EEF7E2}" type="pres">
      <dgm:prSet presAssocID="{813E956D-9C6D-47FB-B41E-E60D4E1B4270}" presName="quad2" presStyleLbl="node1" presStyleIdx="1" presStyleCnt="4">
        <dgm:presLayoutVars>
          <dgm:chMax val="0"/>
          <dgm:chPref val="0"/>
          <dgm:bulletEnabled val="1"/>
        </dgm:presLayoutVars>
      </dgm:prSet>
      <dgm:spPr/>
    </dgm:pt>
    <dgm:pt modelId="{07CCB045-CDD6-45B0-8B49-5D18D1A1B945}" type="pres">
      <dgm:prSet presAssocID="{813E956D-9C6D-47FB-B41E-E60D4E1B4270}" presName="quad3" presStyleLbl="node1" presStyleIdx="2" presStyleCnt="4">
        <dgm:presLayoutVars>
          <dgm:chMax val="0"/>
          <dgm:chPref val="0"/>
          <dgm:bulletEnabled val="1"/>
        </dgm:presLayoutVars>
      </dgm:prSet>
      <dgm:spPr/>
    </dgm:pt>
    <dgm:pt modelId="{12E022CA-CC26-4E8D-8680-521F47A32CB2}" type="pres">
      <dgm:prSet presAssocID="{813E956D-9C6D-47FB-B41E-E60D4E1B4270}" presName="quad4" presStyleLbl="node1" presStyleIdx="3" presStyleCnt="4">
        <dgm:presLayoutVars>
          <dgm:chMax val="0"/>
          <dgm:chPref val="0"/>
          <dgm:bulletEnabled val="1"/>
        </dgm:presLayoutVars>
      </dgm:prSet>
      <dgm:spPr/>
    </dgm:pt>
  </dgm:ptLst>
  <dgm:cxnLst>
    <dgm:cxn modelId="{5F5F4439-E21A-47C0-A3C9-CF52EB58EFA8}" type="presOf" srcId="{813E956D-9C6D-47FB-B41E-E60D4E1B4270}" destId="{F97D8E06-5D4E-49D5-A0DE-95AB9B62658C}" srcOrd="0" destOrd="0" presId="urn:microsoft.com/office/officeart/2005/8/layout/matrix3"/>
    <dgm:cxn modelId="{A8D30164-4E17-4DB8-909B-0DBE58FEDE89}" type="presOf" srcId="{32119A64-6441-42FE-9F3F-ACD207D63FB4}" destId="{C8531C0C-1A91-4DE5-9CC7-44CF1A70B9E5}" srcOrd="0" destOrd="0" presId="urn:microsoft.com/office/officeart/2005/8/layout/matrix3"/>
    <dgm:cxn modelId="{CFC7F24A-FCD8-4FAF-9A65-4D81FB62A486}" type="presOf" srcId="{B1501E46-12B2-4518-B272-8BAC70DCF4EE}" destId="{07CCB045-CDD6-45B0-8B49-5D18D1A1B945}" srcOrd="0" destOrd="0" presId="urn:microsoft.com/office/officeart/2005/8/layout/matrix3"/>
    <dgm:cxn modelId="{CE1CB58B-2DF1-4F27-89AF-71A9252EF0B0}" type="presOf" srcId="{5A50BAFA-8D14-444E-9E2C-A782570D905B}" destId="{12E022CA-CC26-4E8D-8680-521F47A32CB2}" srcOrd="0" destOrd="0" presId="urn:microsoft.com/office/officeart/2005/8/layout/matrix3"/>
    <dgm:cxn modelId="{665AE2AC-C864-48EF-9269-D28686825D4B}" type="presOf" srcId="{ADB93D22-D44E-4E06-8840-EBB019706E72}" destId="{9E1409C3-13E1-4CC9-A083-8B5B17EEF7E2}" srcOrd="0" destOrd="0" presId="urn:microsoft.com/office/officeart/2005/8/layout/matrix3"/>
    <dgm:cxn modelId="{391DEDAD-2734-423E-9A43-665865897AB9}" srcId="{813E956D-9C6D-47FB-B41E-E60D4E1B4270}" destId="{ADB93D22-D44E-4E06-8840-EBB019706E72}" srcOrd="1" destOrd="0" parTransId="{348A08FF-B8DA-46F6-A6E0-06BC9CF867E7}" sibTransId="{3EE9F012-F5AE-46CB-883F-3BC995F3AFCE}"/>
    <dgm:cxn modelId="{21E8AEBE-8F9C-4DCC-AA65-8FDA88852954}" srcId="{813E956D-9C6D-47FB-B41E-E60D4E1B4270}" destId="{32119A64-6441-42FE-9F3F-ACD207D63FB4}" srcOrd="0" destOrd="0" parTransId="{059FECAB-8D2A-4C8D-ABA5-2B4F4DBBB4C6}" sibTransId="{7EFCB1CE-BF8F-459D-80AE-D5A473A2D70B}"/>
    <dgm:cxn modelId="{F1C678C0-5A64-4871-9316-177D864F7084}" srcId="{813E956D-9C6D-47FB-B41E-E60D4E1B4270}" destId="{5A50BAFA-8D14-444E-9E2C-A782570D905B}" srcOrd="3" destOrd="0" parTransId="{2901262D-F8B7-4633-A1FF-B9A3647AC742}" sibTransId="{9022B79C-71E0-4B10-AFBF-12BEB73F0531}"/>
    <dgm:cxn modelId="{08CFACEC-2387-4D41-8599-A78D3C0C5BAB}" srcId="{813E956D-9C6D-47FB-B41E-E60D4E1B4270}" destId="{B1501E46-12B2-4518-B272-8BAC70DCF4EE}" srcOrd="2" destOrd="0" parTransId="{0700900D-9FFC-42E3-AD93-02284AB5D818}" sibTransId="{CCC688DB-0F68-4AF9-A1D5-BA51085B7F6B}"/>
    <dgm:cxn modelId="{208588BB-B73C-4FF5-96FA-47AF06A0997B}" type="presParOf" srcId="{F97D8E06-5D4E-49D5-A0DE-95AB9B62658C}" destId="{949B8469-3A01-43ED-AF24-FDD2FBD679BF}" srcOrd="0" destOrd="0" presId="urn:microsoft.com/office/officeart/2005/8/layout/matrix3"/>
    <dgm:cxn modelId="{2131A519-B8BD-49BE-BB22-43A100ACC50D}" type="presParOf" srcId="{F97D8E06-5D4E-49D5-A0DE-95AB9B62658C}" destId="{C8531C0C-1A91-4DE5-9CC7-44CF1A70B9E5}" srcOrd="1" destOrd="0" presId="urn:microsoft.com/office/officeart/2005/8/layout/matrix3"/>
    <dgm:cxn modelId="{B0CA58D6-FA91-4D38-BD8D-378D04DBE7B0}" type="presParOf" srcId="{F97D8E06-5D4E-49D5-A0DE-95AB9B62658C}" destId="{9E1409C3-13E1-4CC9-A083-8B5B17EEF7E2}" srcOrd="2" destOrd="0" presId="urn:microsoft.com/office/officeart/2005/8/layout/matrix3"/>
    <dgm:cxn modelId="{B17B4912-B474-41FC-87E3-D67B7E0B3DB4}" type="presParOf" srcId="{F97D8E06-5D4E-49D5-A0DE-95AB9B62658C}" destId="{07CCB045-CDD6-45B0-8B49-5D18D1A1B945}" srcOrd="3" destOrd="0" presId="urn:microsoft.com/office/officeart/2005/8/layout/matrix3"/>
    <dgm:cxn modelId="{586E1F8C-B839-4FF6-9387-57CA3DC856A1}" type="presParOf" srcId="{F97D8E06-5D4E-49D5-A0DE-95AB9B62658C}" destId="{12E022CA-CC26-4E8D-8680-521F47A32CB2}"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B8469-3A01-43ED-AF24-FDD2FBD679BF}">
      <dsp:nvSpPr>
        <dsp:cNvPr id="0" name=""/>
        <dsp:cNvSpPr/>
      </dsp:nvSpPr>
      <dsp:spPr>
        <a:xfrm>
          <a:off x="379476" y="0"/>
          <a:ext cx="5504687" cy="5504687"/>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531C0C-1A91-4DE5-9CC7-44CF1A70B9E5}">
      <dsp:nvSpPr>
        <dsp:cNvPr id="0" name=""/>
        <dsp:cNvSpPr/>
      </dsp:nvSpPr>
      <dsp:spPr>
        <a:xfrm>
          <a:off x="902421" y="522945"/>
          <a:ext cx="2146828" cy="214682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nl-NL" sz="2300" kern="1200" dirty="0"/>
            <a:t>De Chinese eeuw(?)</a:t>
          </a:r>
          <a:endParaRPr lang="en-US" sz="2300" kern="1200" dirty="0"/>
        </a:p>
      </dsp:txBody>
      <dsp:txXfrm>
        <a:off x="1007221" y="627745"/>
        <a:ext cx="1937228" cy="1937228"/>
      </dsp:txXfrm>
    </dsp:sp>
    <dsp:sp modelId="{9E1409C3-13E1-4CC9-A083-8B5B17EEF7E2}">
      <dsp:nvSpPr>
        <dsp:cNvPr id="0" name=""/>
        <dsp:cNvSpPr/>
      </dsp:nvSpPr>
      <dsp:spPr>
        <a:xfrm>
          <a:off x="3214390" y="522945"/>
          <a:ext cx="2146828" cy="2146828"/>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nl-NL" sz="2300" kern="1200" dirty="0"/>
            <a:t>Het Chinese keizerrijk </a:t>
          </a:r>
        </a:p>
        <a:p>
          <a:pPr marL="0" lvl="0" indent="0" algn="ctr" defTabSz="1022350">
            <a:lnSpc>
              <a:spcPct val="90000"/>
            </a:lnSpc>
            <a:spcBef>
              <a:spcPct val="0"/>
            </a:spcBef>
            <a:spcAft>
              <a:spcPct val="35000"/>
            </a:spcAft>
            <a:buNone/>
          </a:pPr>
          <a:r>
            <a:rPr lang="nl-NL" sz="2300" kern="1200" dirty="0"/>
            <a:t>(hv 1)</a:t>
          </a:r>
          <a:endParaRPr lang="en-US" sz="2300" kern="1200" dirty="0"/>
        </a:p>
      </dsp:txBody>
      <dsp:txXfrm>
        <a:off x="3319190" y="627745"/>
        <a:ext cx="1937228" cy="1937228"/>
      </dsp:txXfrm>
    </dsp:sp>
    <dsp:sp modelId="{07CCB045-CDD6-45B0-8B49-5D18D1A1B945}">
      <dsp:nvSpPr>
        <dsp:cNvPr id="0" name=""/>
        <dsp:cNvSpPr/>
      </dsp:nvSpPr>
      <dsp:spPr>
        <a:xfrm>
          <a:off x="902421" y="2834914"/>
          <a:ext cx="2146828" cy="2146828"/>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nl-NL" sz="2300" kern="1200" dirty="0"/>
            <a:t>Van keizerrijk naar VRC </a:t>
          </a:r>
          <a:br>
            <a:rPr lang="nl-NL" sz="2300" kern="1200" dirty="0"/>
          </a:br>
          <a:r>
            <a:rPr lang="nl-NL" sz="2300" kern="1200" dirty="0"/>
            <a:t>(hv 2)</a:t>
          </a:r>
          <a:endParaRPr lang="en-US" sz="2300" kern="1200" dirty="0"/>
        </a:p>
      </dsp:txBody>
      <dsp:txXfrm>
        <a:off x="1007221" y="2939714"/>
        <a:ext cx="1937228" cy="1937228"/>
      </dsp:txXfrm>
    </dsp:sp>
    <dsp:sp modelId="{12E022CA-CC26-4E8D-8680-521F47A32CB2}">
      <dsp:nvSpPr>
        <dsp:cNvPr id="0" name=""/>
        <dsp:cNvSpPr/>
      </dsp:nvSpPr>
      <dsp:spPr>
        <a:xfrm>
          <a:off x="3214390" y="2834914"/>
          <a:ext cx="2146828" cy="214682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nl-NL" sz="2300" kern="1200"/>
            <a:t>Nieuwe (economische) wereldmacht (hv3)</a:t>
          </a:r>
          <a:endParaRPr lang="en-US" sz="2300" kern="1200"/>
        </a:p>
      </dsp:txBody>
      <dsp:txXfrm>
        <a:off x="3319190" y="2939714"/>
        <a:ext cx="1937228" cy="1937228"/>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536FBD-281E-4537-AC55-6B4689EB51D1}" type="datetimeFigureOut">
              <a:rPr lang="nl-NL" smtClean="0"/>
              <a:t>30-9-2020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60F77B-FAFF-486A-B1DE-ACE102A37149}" type="slidenum">
              <a:rPr lang="nl-NL" smtClean="0"/>
              <a:t>‹nr.›</a:t>
            </a:fld>
            <a:endParaRPr lang="nl-NL"/>
          </a:p>
        </p:txBody>
      </p:sp>
    </p:spTree>
    <p:extLst>
      <p:ext uri="{BB962C8B-B14F-4D97-AF65-F5344CB8AC3E}">
        <p14:creationId xmlns:p14="http://schemas.microsoft.com/office/powerpoint/2010/main" val="324522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ash.harvard.edu/publications/understanding-ccp-resilience-surveying-chinese-public-opinion-through-tim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bnr.nl/nieuws/internationaal/10414620/britten-willen-huawei-weren-uit-5g-netwerk"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kobo.com/nl/nl/ebook/we-have-been-harmonised"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nrc.nl/nieuws/2020/09/11/argwaan-alom-maar-hoe-groot-is-de-chinese-macht-nou-werkelijk-a4011508"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scmp.com/news/china/article/1143954/just-what-xi-jinpings-chinese-dream-and-chinese-renaissance"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travelactive.nl/ervaringen/algemeen/top-10-bezienswaardigheden-shanghai"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bodyworlds.nl/nl/blog/hungry-planet-what-the-world-eat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760F77B-FAFF-486A-B1DE-ACE102A37149}" type="slidenum">
              <a:rPr lang="nl-NL" smtClean="0"/>
              <a:t>3</a:t>
            </a:fld>
            <a:endParaRPr lang="nl-NL"/>
          </a:p>
        </p:txBody>
      </p:sp>
    </p:spTree>
    <p:extLst>
      <p:ext uri="{BB962C8B-B14F-4D97-AF65-F5344CB8AC3E}">
        <p14:creationId xmlns:p14="http://schemas.microsoft.com/office/powerpoint/2010/main" val="3827711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b="0" i="0" kern="1200" dirty="0">
                <a:solidFill>
                  <a:schemeClr val="tx1"/>
                </a:solidFill>
                <a:effectLst/>
                <a:latin typeface="+mn-lt"/>
                <a:ea typeface="+mn-ea"/>
                <a:cs typeface="+mn-cs"/>
              </a:rPr>
              <a:t>Cunningham, Edward, Tony </a:t>
            </a:r>
            <a:r>
              <a:rPr lang="en-US" sz="1200" b="0" i="0" kern="1200" dirty="0" err="1">
                <a:solidFill>
                  <a:schemeClr val="tx1"/>
                </a:solidFill>
                <a:effectLst/>
                <a:latin typeface="+mn-lt"/>
                <a:ea typeface="+mn-ea"/>
                <a:cs typeface="+mn-cs"/>
              </a:rPr>
              <a:t>Saich</a:t>
            </a:r>
            <a:r>
              <a:rPr lang="en-US" sz="1200" b="0" i="0" kern="1200" dirty="0">
                <a:solidFill>
                  <a:schemeClr val="tx1"/>
                </a:solidFill>
                <a:effectLst/>
                <a:latin typeface="+mn-lt"/>
                <a:ea typeface="+mn-ea"/>
                <a:cs typeface="+mn-cs"/>
              </a:rPr>
              <a:t>, and Jessie </a:t>
            </a:r>
            <a:r>
              <a:rPr lang="en-US" sz="1200" b="0" i="0" kern="1200" dirty="0" err="1">
                <a:solidFill>
                  <a:schemeClr val="tx1"/>
                </a:solidFill>
                <a:effectLst/>
                <a:latin typeface="+mn-lt"/>
                <a:ea typeface="+mn-ea"/>
                <a:cs typeface="+mn-cs"/>
              </a:rPr>
              <a:t>Turiel</a:t>
            </a:r>
            <a:r>
              <a:rPr lang="en-US" sz="1200" b="0" i="0" kern="1200" dirty="0">
                <a:solidFill>
                  <a:schemeClr val="tx1"/>
                </a:solidFill>
                <a:effectLst/>
                <a:latin typeface="+mn-lt"/>
                <a:ea typeface="+mn-ea"/>
                <a:cs typeface="+mn-cs"/>
              </a:rPr>
              <a:t>. 2020. </a:t>
            </a:r>
            <a:r>
              <a:rPr lang="en-US" sz="1200" b="1" i="0" u="none" strike="noStrike" kern="1200" dirty="0">
                <a:solidFill>
                  <a:schemeClr val="tx1"/>
                </a:solidFill>
                <a:effectLst/>
                <a:latin typeface="+mn-lt"/>
                <a:ea typeface="+mn-ea"/>
                <a:cs typeface="+mn-cs"/>
                <a:hlinkClick r:id="rId3"/>
              </a:rPr>
              <a:t>Understanding CCP Resilience: Surveying Chinese Public Opinion Through Time</a:t>
            </a:r>
            <a:r>
              <a:rPr lang="en-US" sz="1200" b="0" i="0" kern="1200" dirty="0">
                <a:solidFill>
                  <a:schemeClr val="tx1"/>
                </a:solidFill>
                <a:effectLst/>
                <a:latin typeface="+mn-lt"/>
                <a:ea typeface="+mn-ea"/>
                <a:cs typeface="+mn-cs"/>
              </a:rPr>
              <a:t>. Ash Center for Democratic Governance and Innovation.</a:t>
            </a:r>
            <a:endParaRPr lang="nl-NL" dirty="0"/>
          </a:p>
        </p:txBody>
      </p:sp>
      <p:sp>
        <p:nvSpPr>
          <p:cNvPr id="4" name="Tijdelijke aanduiding voor dianummer 3"/>
          <p:cNvSpPr>
            <a:spLocks noGrp="1"/>
          </p:cNvSpPr>
          <p:nvPr>
            <p:ph type="sldNum" sz="quarter" idx="5"/>
          </p:nvPr>
        </p:nvSpPr>
        <p:spPr/>
        <p:txBody>
          <a:bodyPr/>
          <a:lstStyle/>
          <a:p>
            <a:fld id="{3760F77B-FAFF-486A-B1DE-ACE102A37149}" type="slidenum">
              <a:rPr lang="nl-NL" smtClean="0"/>
              <a:t>15</a:t>
            </a:fld>
            <a:endParaRPr lang="nl-NL"/>
          </a:p>
        </p:txBody>
      </p:sp>
    </p:spTree>
    <p:extLst>
      <p:ext uri="{BB962C8B-B14F-4D97-AF65-F5344CB8AC3E}">
        <p14:creationId xmlns:p14="http://schemas.microsoft.com/office/powerpoint/2010/main" val="2087207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Dams T. De nieuwe Keizer. Xi Jing Ping, de machtigste man van China.</a:t>
            </a:r>
          </a:p>
          <a:p>
            <a:r>
              <a:rPr lang="en-US" dirty="0"/>
              <a:t>P. 16</a:t>
            </a:r>
          </a:p>
        </p:txBody>
      </p:sp>
      <p:sp>
        <p:nvSpPr>
          <p:cNvPr id="4" name="Slide Number Placeholder 3"/>
          <p:cNvSpPr>
            <a:spLocks noGrp="1"/>
          </p:cNvSpPr>
          <p:nvPr>
            <p:ph type="sldNum" sz="quarter" idx="5"/>
          </p:nvPr>
        </p:nvSpPr>
        <p:spPr/>
        <p:txBody>
          <a:bodyPr/>
          <a:lstStyle/>
          <a:p>
            <a:fld id="{14751CB3-8F14-4E4A-AB69-B748DC9DDAE2}" type="slidenum">
              <a:rPr lang="en-US" smtClean="0"/>
              <a:t>16</a:t>
            </a:fld>
            <a:endParaRPr lang="en-US" dirty="0"/>
          </a:p>
        </p:txBody>
      </p:sp>
    </p:spTree>
    <p:extLst>
      <p:ext uri="{BB962C8B-B14F-4D97-AF65-F5344CB8AC3E}">
        <p14:creationId xmlns:p14="http://schemas.microsoft.com/office/powerpoint/2010/main" val="813235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https://www.bnr.nl/nieuws/internationaal/10414620/britten-willen-huawei-weren-uit-5g-netwerk</a:t>
            </a:r>
            <a:endParaRPr lang="nl-NL" dirty="0"/>
          </a:p>
        </p:txBody>
      </p:sp>
      <p:sp>
        <p:nvSpPr>
          <p:cNvPr id="4" name="Tijdelijke aanduiding voor dianummer 3"/>
          <p:cNvSpPr>
            <a:spLocks noGrp="1"/>
          </p:cNvSpPr>
          <p:nvPr>
            <p:ph type="sldNum" sz="quarter" idx="5"/>
          </p:nvPr>
        </p:nvSpPr>
        <p:spPr/>
        <p:txBody>
          <a:bodyPr/>
          <a:lstStyle/>
          <a:p>
            <a:fld id="{3760F77B-FAFF-486A-B1DE-ACE102A37149}" type="slidenum">
              <a:rPr lang="nl-NL" smtClean="0"/>
              <a:t>19</a:t>
            </a:fld>
            <a:endParaRPr lang="nl-NL"/>
          </a:p>
        </p:txBody>
      </p:sp>
    </p:spTree>
    <p:extLst>
      <p:ext uri="{BB962C8B-B14F-4D97-AF65-F5344CB8AC3E}">
        <p14:creationId xmlns:p14="http://schemas.microsoft.com/office/powerpoint/2010/main" val="515659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https://www.kobo.com/nl/nl/ebook/we-have-been-harmonised</a:t>
            </a:r>
            <a:endParaRPr lang="nl-NL" dirty="0"/>
          </a:p>
        </p:txBody>
      </p:sp>
      <p:sp>
        <p:nvSpPr>
          <p:cNvPr id="4" name="Tijdelijke aanduiding voor dianummer 3"/>
          <p:cNvSpPr>
            <a:spLocks noGrp="1"/>
          </p:cNvSpPr>
          <p:nvPr>
            <p:ph type="sldNum" sz="quarter" idx="5"/>
          </p:nvPr>
        </p:nvSpPr>
        <p:spPr/>
        <p:txBody>
          <a:bodyPr/>
          <a:lstStyle/>
          <a:p>
            <a:fld id="{3760F77B-FAFF-486A-B1DE-ACE102A37149}" type="slidenum">
              <a:rPr lang="nl-NL" smtClean="0"/>
              <a:t>20</a:t>
            </a:fld>
            <a:endParaRPr lang="nl-NL"/>
          </a:p>
        </p:txBody>
      </p:sp>
    </p:spTree>
    <p:extLst>
      <p:ext uri="{BB962C8B-B14F-4D97-AF65-F5344CB8AC3E}">
        <p14:creationId xmlns:p14="http://schemas.microsoft.com/office/powerpoint/2010/main" val="631308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Jasper van </a:t>
            </a:r>
            <a:r>
              <a:rPr lang="nl-NL" dirty="0" err="1"/>
              <a:t>Kuijk</a:t>
            </a:r>
            <a:r>
              <a:rPr lang="nl-NL" dirty="0"/>
              <a:t> in De Volkskrant 27 JUNI 2020</a:t>
            </a:r>
          </a:p>
        </p:txBody>
      </p:sp>
      <p:sp>
        <p:nvSpPr>
          <p:cNvPr id="4" name="Tijdelijke aanduiding voor dianummer 3"/>
          <p:cNvSpPr>
            <a:spLocks noGrp="1"/>
          </p:cNvSpPr>
          <p:nvPr>
            <p:ph type="sldNum" sz="quarter" idx="5"/>
          </p:nvPr>
        </p:nvSpPr>
        <p:spPr/>
        <p:txBody>
          <a:bodyPr/>
          <a:lstStyle/>
          <a:p>
            <a:fld id="{14751CB3-8F14-4E4A-AB69-B748DC9DDAE2}" type="slidenum">
              <a:rPr lang="en-US" smtClean="0"/>
              <a:t>21</a:t>
            </a:fld>
            <a:endParaRPr lang="en-US"/>
          </a:p>
        </p:txBody>
      </p:sp>
    </p:spTree>
    <p:extLst>
      <p:ext uri="{BB962C8B-B14F-4D97-AF65-F5344CB8AC3E}">
        <p14:creationId xmlns:p14="http://schemas.microsoft.com/office/powerpoint/2010/main" val="2153128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Silicon Valley 2.0</a:t>
            </a:r>
          </a:p>
        </p:txBody>
      </p:sp>
      <p:sp>
        <p:nvSpPr>
          <p:cNvPr id="4" name="Slide Number Placeholder 3"/>
          <p:cNvSpPr>
            <a:spLocks noGrp="1"/>
          </p:cNvSpPr>
          <p:nvPr>
            <p:ph type="sldNum" sz="quarter" idx="5"/>
          </p:nvPr>
        </p:nvSpPr>
        <p:spPr/>
        <p:txBody>
          <a:bodyPr/>
          <a:lstStyle/>
          <a:p>
            <a:fld id="{14751CB3-8F14-4E4A-AB69-B748DC9DDAE2}" type="slidenum">
              <a:rPr lang="en-US" smtClean="0"/>
              <a:t>22</a:t>
            </a:fld>
            <a:endParaRPr lang="en-US"/>
          </a:p>
        </p:txBody>
      </p:sp>
    </p:spTree>
    <p:extLst>
      <p:ext uri="{BB962C8B-B14F-4D97-AF65-F5344CB8AC3E}">
        <p14:creationId xmlns:p14="http://schemas.microsoft.com/office/powerpoint/2010/main" val="4240217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Maarten Schinkel in NRC 30 april 2020</a:t>
            </a:r>
          </a:p>
        </p:txBody>
      </p:sp>
      <p:sp>
        <p:nvSpPr>
          <p:cNvPr id="4" name="Tijdelijke aanduiding voor dianummer 3"/>
          <p:cNvSpPr>
            <a:spLocks noGrp="1"/>
          </p:cNvSpPr>
          <p:nvPr>
            <p:ph type="sldNum" sz="quarter" idx="5"/>
          </p:nvPr>
        </p:nvSpPr>
        <p:spPr/>
        <p:txBody>
          <a:bodyPr/>
          <a:lstStyle/>
          <a:p>
            <a:fld id="{14751CB3-8F14-4E4A-AB69-B748DC9DDAE2}" type="slidenum">
              <a:rPr lang="en-US" smtClean="0"/>
              <a:t>24</a:t>
            </a:fld>
            <a:endParaRPr lang="en-US"/>
          </a:p>
        </p:txBody>
      </p:sp>
    </p:spTree>
    <p:extLst>
      <p:ext uri="{BB962C8B-B14F-4D97-AF65-F5344CB8AC3E}">
        <p14:creationId xmlns:p14="http://schemas.microsoft.com/office/powerpoint/2010/main" val="3871410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https://www.nrc.nl/nieuws/2020/09/11/argwaan-alom-maar-hoe-groot-is-de-chinese-macht-nou-werkelijk-a4011508</a:t>
            </a:r>
            <a:endParaRPr lang="nl-NL" dirty="0"/>
          </a:p>
        </p:txBody>
      </p:sp>
      <p:sp>
        <p:nvSpPr>
          <p:cNvPr id="4" name="Tijdelijke aanduiding voor dianummer 3"/>
          <p:cNvSpPr>
            <a:spLocks noGrp="1"/>
          </p:cNvSpPr>
          <p:nvPr>
            <p:ph type="sldNum" sz="quarter" idx="5"/>
          </p:nvPr>
        </p:nvSpPr>
        <p:spPr/>
        <p:txBody>
          <a:bodyPr/>
          <a:lstStyle/>
          <a:p>
            <a:fld id="{3760F77B-FAFF-486A-B1DE-ACE102A37149}" type="slidenum">
              <a:rPr lang="nl-NL" smtClean="0"/>
              <a:t>26</a:t>
            </a:fld>
            <a:endParaRPr lang="nl-NL"/>
          </a:p>
        </p:txBody>
      </p:sp>
    </p:spTree>
    <p:extLst>
      <p:ext uri="{BB962C8B-B14F-4D97-AF65-F5344CB8AC3E}">
        <p14:creationId xmlns:p14="http://schemas.microsoft.com/office/powerpoint/2010/main" val="2848364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IAN BURUMA IN NRC 16 MEI 2020</a:t>
            </a:r>
          </a:p>
        </p:txBody>
      </p:sp>
      <p:sp>
        <p:nvSpPr>
          <p:cNvPr id="4" name="Tijdelijke aanduiding voor dianummer 3"/>
          <p:cNvSpPr>
            <a:spLocks noGrp="1"/>
          </p:cNvSpPr>
          <p:nvPr>
            <p:ph type="sldNum" sz="quarter" idx="5"/>
          </p:nvPr>
        </p:nvSpPr>
        <p:spPr/>
        <p:txBody>
          <a:bodyPr/>
          <a:lstStyle/>
          <a:p>
            <a:fld id="{14751CB3-8F14-4E4A-AB69-B748DC9DDAE2}" type="slidenum">
              <a:rPr lang="en-US" smtClean="0"/>
              <a:t>27</a:t>
            </a:fld>
            <a:endParaRPr lang="en-US"/>
          </a:p>
        </p:txBody>
      </p:sp>
    </p:spTree>
    <p:extLst>
      <p:ext uri="{BB962C8B-B14F-4D97-AF65-F5344CB8AC3E}">
        <p14:creationId xmlns:p14="http://schemas.microsoft.com/office/powerpoint/2010/main" val="1114792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Haroon </a:t>
            </a:r>
            <a:r>
              <a:rPr lang="nl-NL" dirty="0" err="1"/>
              <a:t>Sheikh</a:t>
            </a:r>
            <a:r>
              <a:rPr lang="nl-NL" dirty="0"/>
              <a:t>, De opkomst van het Oosten. </a:t>
            </a:r>
            <a:r>
              <a:rPr lang="nl-NL" dirty="0" err="1"/>
              <a:t>EurAzië</a:t>
            </a:r>
            <a:r>
              <a:rPr lang="nl-NL" dirty="0"/>
              <a:t> en de nieuwe wereldorde. p. 15 - 18</a:t>
            </a:r>
          </a:p>
          <a:p>
            <a:endParaRPr lang="en-US" dirty="0"/>
          </a:p>
        </p:txBody>
      </p:sp>
      <p:sp>
        <p:nvSpPr>
          <p:cNvPr id="4" name="Slide Number Placeholder 3"/>
          <p:cNvSpPr>
            <a:spLocks noGrp="1"/>
          </p:cNvSpPr>
          <p:nvPr>
            <p:ph type="sldNum" sz="quarter" idx="5"/>
          </p:nvPr>
        </p:nvSpPr>
        <p:spPr/>
        <p:txBody>
          <a:bodyPr/>
          <a:lstStyle/>
          <a:p>
            <a:fld id="{14751CB3-8F14-4E4A-AB69-B748DC9DDAE2}" type="slidenum">
              <a:rPr lang="en-US" smtClean="0"/>
              <a:t>29</a:t>
            </a:fld>
            <a:endParaRPr lang="en-US"/>
          </a:p>
        </p:txBody>
      </p:sp>
    </p:spTree>
    <p:extLst>
      <p:ext uri="{BB962C8B-B14F-4D97-AF65-F5344CB8AC3E}">
        <p14:creationId xmlns:p14="http://schemas.microsoft.com/office/powerpoint/2010/main" val="3366215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Pankaj</a:t>
            </a:r>
            <a:r>
              <a:rPr lang="nl-NL" dirty="0"/>
              <a:t> </a:t>
            </a:r>
            <a:r>
              <a:rPr lang="nl-NL" dirty="0" err="1"/>
              <a:t>Mishra</a:t>
            </a:r>
            <a:r>
              <a:rPr lang="nl-NL" dirty="0"/>
              <a:t>, Op de ruïnes van het imperialisme. De opstand tegen het westen en het nieuwe Azië. p. 17</a:t>
            </a:r>
          </a:p>
          <a:p>
            <a:endParaRPr lang="nl-NL" dirty="0"/>
          </a:p>
        </p:txBody>
      </p:sp>
      <p:sp>
        <p:nvSpPr>
          <p:cNvPr id="4" name="Tijdelijke aanduiding voor dianummer 3"/>
          <p:cNvSpPr>
            <a:spLocks noGrp="1"/>
          </p:cNvSpPr>
          <p:nvPr>
            <p:ph type="sldNum" sz="quarter" idx="5"/>
          </p:nvPr>
        </p:nvSpPr>
        <p:spPr/>
        <p:txBody>
          <a:bodyPr/>
          <a:lstStyle/>
          <a:p>
            <a:fld id="{C9E480C0-6DD0-4F33-817A-9F7784A134FC}" type="slidenum">
              <a:rPr lang="nl-NL" smtClean="0"/>
              <a:t>4</a:t>
            </a:fld>
            <a:endParaRPr lang="nl-NL"/>
          </a:p>
        </p:txBody>
      </p:sp>
    </p:spTree>
    <p:extLst>
      <p:ext uri="{BB962C8B-B14F-4D97-AF65-F5344CB8AC3E}">
        <p14:creationId xmlns:p14="http://schemas.microsoft.com/office/powerpoint/2010/main" val="294118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Haroon </a:t>
            </a:r>
            <a:r>
              <a:rPr lang="nl-NL" dirty="0" err="1"/>
              <a:t>Sheikh</a:t>
            </a:r>
            <a:r>
              <a:rPr lang="nl-NL" dirty="0"/>
              <a:t>, De opkomst van het Oosten. </a:t>
            </a:r>
            <a:r>
              <a:rPr lang="nl-NL" dirty="0" err="1"/>
              <a:t>EurAzië</a:t>
            </a:r>
            <a:r>
              <a:rPr lang="nl-NL" dirty="0"/>
              <a:t> en de nieuwe wereldorde. p. 15 - 18</a:t>
            </a:r>
          </a:p>
          <a:p>
            <a:endParaRPr lang="en-US" dirty="0"/>
          </a:p>
        </p:txBody>
      </p:sp>
      <p:sp>
        <p:nvSpPr>
          <p:cNvPr id="4" name="Slide Number Placeholder 3"/>
          <p:cNvSpPr>
            <a:spLocks noGrp="1"/>
          </p:cNvSpPr>
          <p:nvPr>
            <p:ph type="sldNum" sz="quarter" idx="5"/>
          </p:nvPr>
        </p:nvSpPr>
        <p:spPr/>
        <p:txBody>
          <a:bodyPr/>
          <a:lstStyle/>
          <a:p>
            <a:fld id="{14751CB3-8F14-4E4A-AB69-B748DC9DDAE2}" type="slidenum">
              <a:rPr lang="en-US" smtClean="0"/>
              <a:t>30</a:t>
            </a:fld>
            <a:endParaRPr lang="en-US"/>
          </a:p>
        </p:txBody>
      </p:sp>
    </p:spTree>
    <p:extLst>
      <p:ext uri="{BB962C8B-B14F-4D97-AF65-F5344CB8AC3E}">
        <p14:creationId xmlns:p14="http://schemas.microsoft.com/office/powerpoint/2010/main" val="1124836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Van der Putten, 31</a:t>
            </a:r>
          </a:p>
        </p:txBody>
      </p:sp>
      <p:sp>
        <p:nvSpPr>
          <p:cNvPr id="4" name="Tijdelijke aanduiding voor dianummer 3"/>
          <p:cNvSpPr>
            <a:spLocks noGrp="1"/>
          </p:cNvSpPr>
          <p:nvPr>
            <p:ph type="sldNum" sz="quarter" idx="5"/>
          </p:nvPr>
        </p:nvSpPr>
        <p:spPr/>
        <p:txBody>
          <a:bodyPr/>
          <a:lstStyle/>
          <a:p>
            <a:fld id="{C9E480C0-6DD0-4F33-817A-9F7784A134FC}" type="slidenum">
              <a:rPr lang="nl-NL" smtClean="0"/>
              <a:t>32</a:t>
            </a:fld>
            <a:endParaRPr lang="nl-NL"/>
          </a:p>
        </p:txBody>
      </p:sp>
    </p:spTree>
    <p:extLst>
      <p:ext uri="{BB962C8B-B14F-4D97-AF65-F5344CB8AC3E}">
        <p14:creationId xmlns:p14="http://schemas.microsoft.com/office/powerpoint/2010/main" val="298206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Fukuyama</a:t>
            </a:r>
            <a:r>
              <a:rPr lang="nl-NL" dirty="0"/>
              <a:t> in The end of </a:t>
            </a:r>
            <a:r>
              <a:rPr lang="nl-NL" dirty="0" err="1"/>
              <a:t>history</a:t>
            </a:r>
            <a:r>
              <a:rPr lang="nl-NL" dirty="0"/>
              <a:t> </a:t>
            </a:r>
            <a:r>
              <a:rPr lang="nl-NL" dirty="0" err="1"/>
              <a:t>and</a:t>
            </a:r>
            <a:r>
              <a:rPr lang="nl-NL" dirty="0"/>
              <a:t> </a:t>
            </a:r>
            <a:r>
              <a:rPr lang="nl-NL" dirty="0" err="1"/>
              <a:t>the</a:t>
            </a:r>
            <a:r>
              <a:rPr lang="nl-NL" dirty="0"/>
              <a:t> last man. (1992)</a:t>
            </a:r>
          </a:p>
        </p:txBody>
      </p:sp>
      <p:sp>
        <p:nvSpPr>
          <p:cNvPr id="4" name="Tijdelijke aanduiding voor dianummer 3"/>
          <p:cNvSpPr>
            <a:spLocks noGrp="1"/>
          </p:cNvSpPr>
          <p:nvPr>
            <p:ph type="sldNum" sz="quarter" idx="5"/>
          </p:nvPr>
        </p:nvSpPr>
        <p:spPr/>
        <p:txBody>
          <a:bodyPr/>
          <a:lstStyle/>
          <a:p>
            <a:fld id="{C9E480C0-6DD0-4F33-817A-9F7784A134FC}" type="slidenum">
              <a:rPr lang="nl-NL" smtClean="0"/>
              <a:t>33</a:t>
            </a:fld>
            <a:endParaRPr lang="nl-NL"/>
          </a:p>
        </p:txBody>
      </p:sp>
    </p:spTree>
    <p:extLst>
      <p:ext uri="{BB962C8B-B14F-4D97-AF65-F5344CB8AC3E}">
        <p14:creationId xmlns:p14="http://schemas.microsoft.com/office/powerpoint/2010/main" val="28659869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760F77B-FAFF-486A-B1DE-ACE102A37149}" type="slidenum">
              <a:rPr lang="nl-NL" smtClean="0"/>
              <a:t>36</a:t>
            </a:fld>
            <a:endParaRPr lang="nl-NL"/>
          </a:p>
        </p:txBody>
      </p:sp>
    </p:spTree>
    <p:extLst>
      <p:ext uri="{BB962C8B-B14F-4D97-AF65-F5344CB8AC3E}">
        <p14:creationId xmlns:p14="http://schemas.microsoft.com/office/powerpoint/2010/main" val="725798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Van der Putten, p. 13</a:t>
            </a:r>
          </a:p>
        </p:txBody>
      </p:sp>
      <p:sp>
        <p:nvSpPr>
          <p:cNvPr id="4" name="Tijdelijke aanduiding voor dianummer 3"/>
          <p:cNvSpPr>
            <a:spLocks noGrp="1"/>
          </p:cNvSpPr>
          <p:nvPr>
            <p:ph type="sldNum" sz="quarter" idx="5"/>
          </p:nvPr>
        </p:nvSpPr>
        <p:spPr/>
        <p:txBody>
          <a:bodyPr/>
          <a:lstStyle/>
          <a:p>
            <a:fld id="{C9E480C0-6DD0-4F33-817A-9F7784A134FC}" type="slidenum">
              <a:rPr lang="nl-NL" smtClean="0"/>
              <a:t>37</a:t>
            </a:fld>
            <a:endParaRPr lang="nl-NL"/>
          </a:p>
        </p:txBody>
      </p:sp>
    </p:spTree>
    <p:extLst>
      <p:ext uri="{BB962C8B-B14F-4D97-AF65-F5344CB8AC3E}">
        <p14:creationId xmlns:p14="http://schemas.microsoft.com/office/powerpoint/2010/main" val="3545672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Van der Putten, 67</a:t>
            </a:r>
          </a:p>
        </p:txBody>
      </p:sp>
      <p:sp>
        <p:nvSpPr>
          <p:cNvPr id="4" name="Tijdelijke aanduiding voor dianummer 3"/>
          <p:cNvSpPr>
            <a:spLocks noGrp="1"/>
          </p:cNvSpPr>
          <p:nvPr>
            <p:ph type="sldNum" sz="quarter" idx="5"/>
          </p:nvPr>
        </p:nvSpPr>
        <p:spPr/>
        <p:txBody>
          <a:bodyPr/>
          <a:lstStyle/>
          <a:p>
            <a:fld id="{C9E480C0-6DD0-4F33-817A-9F7784A134FC}" type="slidenum">
              <a:rPr lang="nl-NL" smtClean="0"/>
              <a:t>38</a:t>
            </a:fld>
            <a:endParaRPr lang="nl-NL"/>
          </a:p>
        </p:txBody>
      </p:sp>
    </p:spTree>
    <p:extLst>
      <p:ext uri="{BB962C8B-B14F-4D97-AF65-F5344CB8AC3E}">
        <p14:creationId xmlns:p14="http://schemas.microsoft.com/office/powerpoint/2010/main" val="34513743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https://www.scmp.com/news/china/article/1143954/just-what-xi-jinpings-chinese-dream-and-chinese-renaissance</a:t>
            </a:r>
            <a:endParaRPr lang="nl-NL" dirty="0"/>
          </a:p>
        </p:txBody>
      </p:sp>
      <p:sp>
        <p:nvSpPr>
          <p:cNvPr id="4" name="Tijdelijke aanduiding voor dianummer 3"/>
          <p:cNvSpPr>
            <a:spLocks noGrp="1"/>
          </p:cNvSpPr>
          <p:nvPr>
            <p:ph type="sldNum" sz="quarter" idx="5"/>
          </p:nvPr>
        </p:nvSpPr>
        <p:spPr/>
        <p:txBody>
          <a:bodyPr/>
          <a:lstStyle/>
          <a:p>
            <a:fld id="{C9E480C0-6DD0-4F33-817A-9F7784A134FC}" type="slidenum">
              <a:rPr lang="nl-NL" smtClean="0"/>
              <a:t>39</a:t>
            </a:fld>
            <a:endParaRPr lang="nl-NL"/>
          </a:p>
        </p:txBody>
      </p:sp>
    </p:spTree>
    <p:extLst>
      <p:ext uri="{BB962C8B-B14F-4D97-AF65-F5344CB8AC3E}">
        <p14:creationId xmlns:p14="http://schemas.microsoft.com/office/powerpoint/2010/main" val="11850067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High Speed spoorlijn Boedapest – Belgrado &gt; ca. 2 miljard voor Hongarije &gt; Deel van Belt </a:t>
            </a:r>
            <a:r>
              <a:rPr lang="nl-NL" dirty="0" err="1"/>
              <a:t>and</a:t>
            </a:r>
            <a:r>
              <a:rPr lang="nl-NL" dirty="0"/>
              <a:t> Road </a:t>
            </a:r>
            <a:r>
              <a:rPr lang="nl-NL" dirty="0" err="1"/>
              <a:t>Initiative</a:t>
            </a:r>
            <a:r>
              <a:rPr lang="nl-NL" dirty="0"/>
              <a:t> (eind mei 2020)</a:t>
            </a:r>
          </a:p>
          <a:p>
            <a:endParaRPr lang="nl-NL" dirty="0"/>
          </a:p>
        </p:txBody>
      </p:sp>
      <p:sp>
        <p:nvSpPr>
          <p:cNvPr id="4" name="Tijdelijke aanduiding voor dianummer 3"/>
          <p:cNvSpPr>
            <a:spLocks noGrp="1"/>
          </p:cNvSpPr>
          <p:nvPr>
            <p:ph type="sldNum" sz="quarter" idx="5"/>
          </p:nvPr>
        </p:nvSpPr>
        <p:spPr/>
        <p:txBody>
          <a:bodyPr/>
          <a:lstStyle/>
          <a:p>
            <a:fld id="{3760F77B-FAFF-486A-B1DE-ACE102A37149}" type="slidenum">
              <a:rPr lang="nl-NL" smtClean="0"/>
              <a:t>40</a:t>
            </a:fld>
            <a:endParaRPr lang="nl-NL"/>
          </a:p>
        </p:txBody>
      </p:sp>
    </p:spTree>
    <p:extLst>
      <p:ext uri="{BB962C8B-B14F-4D97-AF65-F5344CB8AC3E}">
        <p14:creationId xmlns:p14="http://schemas.microsoft.com/office/powerpoint/2010/main" val="24826688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2004</a:t>
            </a:r>
          </a:p>
        </p:txBody>
      </p:sp>
      <p:sp>
        <p:nvSpPr>
          <p:cNvPr id="4" name="Tijdelijke aanduiding voor dianummer 3"/>
          <p:cNvSpPr>
            <a:spLocks noGrp="1"/>
          </p:cNvSpPr>
          <p:nvPr>
            <p:ph type="sldNum" sz="quarter" idx="5"/>
          </p:nvPr>
        </p:nvSpPr>
        <p:spPr/>
        <p:txBody>
          <a:bodyPr/>
          <a:lstStyle/>
          <a:p>
            <a:fld id="{3760F77B-FAFF-486A-B1DE-ACE102A37149}" type="slidenum">
              <a:rPr lang="nl-NL" smtClean="0"/>
              <a:t>43</a:t>
            </a:fld>
            <a:endParaRPr lang="nl-NL"/>
          </a:p>
        </p:txBody>
      </p:sp>
    </p:spTree>
    <p:extLst>
      <p:ext uri="{BB962C8B-B14F-4D97-AF65-F5344CB8AC3E}">
        <p14:creationId xmlns:p14="http://schemas.microsoft.com/office/powerpoint/2010/main" val="2709535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Haroon </a:t>
            </a:r>
            <a:r>
              <a:rPr lang="nl-NL" dirty="0" err="1"/>
              <a:t>Sheikh</a:t>
            </a:r>
            <a:r>
              <a:rPr lang="nl-NL" dirty="0"/>
              <a:t>, De opkomst van het Oosten. </a:t>
            </a:r>
            <a:r>
              <a:rPr lang="nl-NL" dirty="0" err="1"/>
              <a:t>EurAzië</a:t>
            </a:r>
            <a:r>
              <a:rPr lang="nl-NL" dirty="0"/>
              <a:t> en de nieuwe wereldorde. p. 15 - 18</a:t>
            </a:r>
          </a:p>
          <a:p>
            <a:endParaRPr lang="nl-NL" dirty="0"/>
          </a:p>
        </p:txBody>
      </p:sp>
      <p:sp>
        <p:nvSpPr>
          <p:cNvPr id="4" name="Tijdelijke aanduiding voor dianummer 3"/>
          <p:cNvSpPr>
            <a:spLocks noGrp="1"/>
          </p:cNvSpPr>
          <p:nvPr>
            <p:ph type="sldNum" sz="quarter" idx="5"/>
          </p:nvPr>
        </p:nvSpPr>
        <p:spPr/>
        <p:txBody>
          <a:bodyPr/>
          <a:lstStyle/>
          <a:p>
            <a:fld id="{3760F77B-FAFF-486A-B1DE-ACE102A37149}" type="slidenum">
              <a:rPr lang="nl-NL" smtClean="0"/>
              <a:t>5</a:t>
            </a:fld>
            <a:endParaRPr lang="nl-NL"/>
          </a:p>
        </p:txBody>
      </p:sp>
    </p:spTree>
    <p:extLst>
      <p:ext uri="{BB962C8B-B14F-4D97-AF65-F5344CB8AC3E}">
        <p14:creationId xmlns:p14="http://schemas.microsoft.com/office/powerpoint/2010/main" val="26022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Haroon</a:t>
            </a:r>
            <a:r>
              <a:rPr lang="nl-NL" dirty="0"/>
              <a:t> </a:t>
            </a:r>
            <a:r>
              <a:rPr lang="nl-NL" dirty="0" err="1"/>
              <a:t>Sheikh</a:t>
            </a:r>
            <a:r>
              <a:rPr lang="nl-NL" dirty="0"/>
              <a:t>, De opkomst van het Oosten. </a:t>
            </a:r>
            <a:r>
              <a:rPr lang="nl-NL" dirty="0" err="1"/>
              <a:t>EurAzië</a:t>
            </a:r>
            <a:r>
              <a:rPr lang="nl-NL" dirty="0"/>
              <a:t> en de nieuwe wereldorde. p. 15 - 18</a:t>
            </a:r>
          </a:p>
          <a:p>
            <a:endParaRPr lang="nl-NL" dirty="0"/>
          </a:p>
        </p:txBody>
      </p:sp>
      <p:sp>
        <p:nvSpPr>
          <p:cNvPr id="4" name="Tijdelijke aanduiding voor dianummer 3"/>
          <p:cNvSpPr>
            <a:spLocks noGrp="1"/>
          </p:cNvSpPr>
          <p:nvPr>
            <p:ph type="sldNum" sz="quarter" idx="5"/>
          </p:nvPr>
        </p:nvSpPr>
        <p:spPr/>
        <p:txBody>
          <a:bodyPr/>
          <a:lstStyle/>
          <a:p>
            <a:fld id="{3760F77B-FAFF-486A-B1DE-ACE102A37149}" type="slidenum">
              <a:rPr lang="nl-NL" smtClean="0"/>
              <a:t>6</a:t>
            </a:fld>
            <a:endParaRPr lang="nl-NL"/>
          </a:p>
        </p:txBody>
      </p:sp>
    </p:spTree>
    <p:extLst>
      <p:ext uri="{BB962C8B-B14F-4D97-AF65-F5344CB8AC3E}">
        <p14:creationId xmlns:p14="http://schemas.microsoft.com/office/powerpoint/2010/main" val="1146090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a:t>Schulte </a:t>
            </a:r>
            <a:r>
              <a:rPr lang="en-US" sz="1200" dirty="0" err="1"/>
              <a:t>Nordholt</a:t>
            </a:r>
            <a:r>
              <a:rPr lang="en-US" sz="1200" dirty="0"/>
              <a:t> H. , China </a:t>
            </a:r>
            <a:r>
              <a:rPr lang="en-US" sz="1200" dirty="0" err="1"/>
              <a:t>en</a:t>
            </a:r>
            <a:r>
              <a:rPr lang="en-US" sz="1200" dirty="0"/>
              <a:t> de </a:t>
            </a:r>
            <a:r>
              <a:rPr lang="en-US" sz="1200" dirty="0" err="1"/>
              <a:t>barbaren</a:t>
            </a:r>
            <a:r>
              <a:rPr lang="en-US" sz="1200" dirty="0"/>
              <a:t>. Het </a:t>
            </a:r>
            <a:r>
              <a:rPr lang="en-US" sz="1200" dirty="0" err="1"/>
              <a:t>verzet</a:t>
            </a:r>
            <a:r>
              <a:rPr lang="en-US" sz="1200" dirty="0"/>
              <a:t> </a:t>
            </a:r>
            <a:r>
              <a:rPr lang="en-US" sz="1200" dirty="0" err="1"/>
              <a:t>tegen</a:t>
            </a:r>
            <a:r>
              <a:rPr lang="en-US" sz="1200" dirty="0"/>
              <a:t> de </a:t>
            </a:r>
            <a:r>
              <a:rPr lang="en-US" sz="1200" dirty="0" err="1"/>
              <a:t>westerse</a:t>
            </a:r>
            <a:r>
              <a:rPr lang="en-US" sz="1200" dirty="0"/>
              <a:t> </a:t>
            </a:r>
            <a:r>
              <a:rPr lang="en-US" sz="1200" dirty="0" err="1"/>
              <a:t>wereldorde</a:t>
            </a:r>
            <a:r>
              <a:rPr lang="en-US" sz="1200" dirty="0"/>
              <a:t>, p. 19</a:t>
            </a:r>
            <a:endParaRPr lang="nl-NL" dirty="0"/>
          </a:p>
        </p:txBody>
      </p:sp>
      <p:sp>
        <p:nvSpPr>
          <p:cNvPr id="4" name="Tijdelijke aanduiding voor dianummer 3"/>
          <p:cNvSpPr>
            <a:spLocks noGrp="1"/>
          </p:cNvSpPr>
          <p:nvPr>
            <p:ph type="sldNum" sz="quarter" idx="5"/>
          </p:nvPr>
        </p:nvSpPr>
        <p:spPr/>
        <p:txBody>
          <a:bodyPr/>
          <a:lstStyle/>
          <a:p>
            <a:fld id="{3760F77B-FAFF-486A-B1DE-ACE102A37149}" type="slidenum">
              <a:rPr lang="nl-NL" smtClean="0"/>
              <a:t>7</a:t>
            </a:fld>
            <a:endParaRPr lang="nl-NL"/>
          </a:p>
        </p:txBody>
      </p:sp>
    </p:spTree>
    <p:extLst>
      <p:ext uri="{BB962C8B-B14F-4D97-AF65-F5344CB8AC3E}">
        <p14:creationId xmlns:p14="http://schemas.microsoft.com/office/powerpoint/2010/main" val="1066373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https://www.google.com/url?sa=i&amp;source=images&amp;cd=&amp;ved=2ahUKEwjuydKnl6DkAhXRKlAKHRS-DvAQjRx6BAgBEAQ&amp;url=https%3A%2F%2Fwww.pinterest.com%2Fpin%2F374784000234798957%2F&amp;psig=AOvVaw2awflcgo4pTQ3ZZ3rE8rBl&amp;ust=1566896631715823</a:t>
            </a:r>
          </a:p>
        </p:txBody>
      </p:sp>
      <p:sp>
        <p:nvSpPr>
          <p:cNvPr id="4" name="Slide Number Placeholder 3"/>
          <p:cNvSpPr>
            <a:spLocks noGrp="1"/>
          </p:cNvSpPr>
          <p:nvPr>
            <p:ph type="sldNum" sz="quarter" idx="5"/>
          </p:nvPr>
        </p:nvSpPr>
        <p:spPr/>
        <p:txBody>
          <a:bodyPr/>
          <a:lstStyle/>
          <a:p>
            <a:fld id="{14751CB3-8F14-4E4A-AB69-B748DC9DDAE2}" type="slidenum">
              <a:rPr lang="en-US" smtClean="0"/>
              <a:t>9</a:t>
            </a:fld>
            <a:endParaRPr lang="en-US"/>
          </a:p>
        </p:txBody>
      </p:sp>
    </p:spTree>
    <p:extLst>
      <p:ext uri="{BB962C8B-B14F-4D97-AF65-F5344CB8AC3E}">
        <p14:creationId xmlns:p14="http://schemas.microsoft.com/office/powerpoint/2010/main" val="556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Dams T. De </a:t>
            </a:r>
            <a:r>
              <a:rPr lang="en-US" dirty="0" err="1"/>
              <a:t>nieuwe</a:t>
            </a:r>
            <a:r>
              <a:rPr lang="en-US" dirty="0"/>
              <a:t> Keizer. Xi Jing Ping, de </a:t>
            </a:r>
            <a:r>
              <a:rPr lang="en-US" dirty="0" err="1"/>
              <a:t>machtigste</a:t>
            </a:r>
            <a:r>
              <a:rPr lang="en-US" dirty="0"/>
              <a:t> man van China.</a:t>
            </a:r>
          </a:p>
        </p:txBody>
      </p:sp>
      <p:sp>
        <p:nvSpPr>
          <p:cNvPr id="4" name="Slide Number Placeholder 3"/>
          <p:cNvSpPr>
            <a:spLocks noGrp="1"/>
          </p:cNvSpPr>
          <p:nvPr>
            <p:ph type="sldNum" sz="quarter" idx="5"/>
          </p:nvPr>
        </p:nvSpPr>
        <p:spPr/>
        <p:txBody>
          <a:bodyPr/>
          <a:lstStyle/>
          <a:p>
            <a:fld id="{14751CB3-8F14-4E4A-AB69-B748DC9DDAE2}" type="slidenum">
              <a:rPr lang="en-US" smtClean="0"/>
              <a:t>10</a:t>
            </a:fld>
            <a:endParaRPr lang="en-US"/>
          </a:p>
        </p:txBody>
      </p:sp>
    </p:spTree>
    <p:extLst>
      <p:ext uri="{BB962C8B-B14F-4D97-AF65-F5344CB8AC3E}">
        <p14:creationId xmlns:p14="http://schemas.microsoft.com/office/powerpoint/2010/main" val="1844932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https://www.travelactive.nl/ervaringen/algemeen/top-10-bezienswaardigheden-shanghai</a:t>
            </a:r>
            <a:endParaRPr lang="nl-NL" dirty="0"/>
          </a:p>
        </p:txBody>
      </p:sp>
      <p:sp>
        <p:nvSpPr>
          <p:cNvPr id="4" name="Tijdelijke aanduiding voor dianummer 3"/>
          <p:cNvSpPr>
            <a:spLocks noGrp="1"/>
          </p:cNvSpPr>
          <p:nvPr>
            <p:ph type="sldNum" sz="quarter" idx="5"/>
          </p:nvPr>
        </p:nvSpPr>
        <p:spPr/>
        <p:txBody>
          <a:bodyPr/>
          <a:lstStyle/>
          <a:p>
            <a:fld id="{3760F77B-FAFF-486A-B1DE-ACE102A37149}" type="slidenum">
              <a:rPr lang="nl-NL" smtClean="0"/>
              <a:t>13</a:t>
            </a:fld>
            <a:endParaRPr lang="nl-NL"/>
          </a:p>
        </p:txBody>
      </p:sp>
    </p:spTree>
    <p:extLst>
      <p:ext uri="{BB962C8B-B14F-4D97-AF65-F5344CB8AC3E}">
        <p14:creationId xmlns:p14="http://schemas.microsoft.com/office/powerpoint/2010/main" val="2654727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https://www.bodyworlds.nl/nl/blog/hungry-planet-what-the-world-eats/</a:t>
            </a:r>
            <a:endParaRPr lang="nl-NL" dirty="0"/>
          </a:p>
        </p:txBody>
      </p:sp>
      <p:sp>
        <p:nvSpPr>
          <p:cNvPr id="4" name="Tijdelijke aanduiding voor dianummer 3"/>
          <p:cNvSpPr>
            <a:spLocks noGrp="1"/>
          </p:cNvSpPr>
          <p:nvPr>
            <p:ph type="sldNum" sz="quarter" idx="5"/>
          </p:nvPr>
        </p:nvSpPr>
        <p:spPr/>
        <p:txBody>
          <a:bodyPr/>
          <a:lstStyle/>
          <a:p>
            <a:fld id="{3760F77B-FAFF-486A-B1DE-ACE102A37149}" type="slidenum">
              <a:rPr lang="nl-NL" smtClean="0"/>
              <a:t>14</a:t>
            </a:fld>
            <a:endParaRPr lang="nl-NL"/>
          </a:p>
        </p:txBody>
      </p:sp>
    </p:spTree>
    <p:extLst>
      <p:ext uri="{BB962C8B-B14F-4D97-AF65-F5344CB8AC3E}">
        <p14:creationId xmlns:p14="http://schemas.microsoft.com/office/powerpoint/2010/main" val="749556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60A974-D73C-4AB7-B97E-06C4FAB3952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D8A541D-E631-4B3C-A42D-E834417E31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737B163-4BAF-47B9-ABBE-7FB047799771}"/>
              </a:ext>
            </a:extLst>
          </p:cNvPr>
          <p:cNvSpPr>
            <a:spLocks noGrp="1"/>
          </p:cNvSpPr>
          <p:nvPr>
            <p:ph type="dt" sz="half" idx="10"/>
          </p:nvPr>
        </p:nvSpPr>
        <p:spPr/>
        <p:txBody>
          <a:bodyPr/>
          <a:lstStyle/>
          <a:p>
            <a:fld id="{60F77451-70AE-4220-9BA1-713E334CC25E}" type="datetimeFigureOut">
              <a:rPr lang="nl-NL" smtClean="0"/>
              <a:t>30-9-2020</a:t>
            </a:fld>
            <a:endParaRPr lang="nl-NL"/>
          </a:p>
        </p:txBody>
      </p:sp>
      <p:sp>
        <p:nvSpPr>
          <p:cNvPr id="5" name="Tijdelijke aanduiding voor voettekst 4">
            <a:extLst>
              <a:ext uri="{FF2B5EF4-FFF2-40B4-BE49-F238E27FC236}">
                <a16:creationId xmlns:a16="http://schemas.microsoft.com/office/drawing/2014/main" id="{57738720-72C1-409E-A6AD-D37A2F8EA4E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0BAFF60-3752-40C6-AD5A-B1488850A9AD}"/>
              </a:ext>
            </a:extLst>
          </p:cNvPr>
          <p:cNvSpPr>
            <a:spLocks noGrp="1"/>
          </p:cNvSpPr>
          <p:nvPr>
            <p:ph type="sldNum" sz="quarter" idx="12"/>
          </p:nvPr>
        </p:nvSpPr>
        <p:spPr/>
        <p:txBody>
          <a:bodyPr/>
          <a:lstStyle/>
          <a:p>
            <a:fld id="{D301DFA5-46E1-42BE-A71A-B9C961FCD715}" type="slidenum">
              <a:rPr lang="nl-NL" smtClean="0"/>
              <a:t>‹nr.›</a:t>
            </a:fld>
            <a:endParaRPr lang="nl-NL"/>
          </a:p>
        </p:txBody>
      </p:sp>
    </p:spTree>
    <p:extLst>
      <p:ext uri="{BB962C8B-B14F-4D97-AF65-F5344CB8AC3E}">
        <p14:creationId xmlns:p14="http://schemas.microsoft.com/office/powerpoint/2010/main" val="1995437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C38EC1-B0BE-4AEF-B3EE-43F3719DD17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A9BE4C0A-756D-4EAD-BCD9-97EEE0B8365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E6F9DBD-3563-444D-BD92-481C6E52FF29}"/>
              </a:ext>
            </a:extLst>
          </p:cNvPr>
          <p:cNvSpPr>
            <a:spLocks noGrp="1"/>
          </p:cNvSpPr>
          <p:nvPr>
            <p:ph type="dt" sz="half" idx="10"/>
          </p:nvPr>
        </p:nvSpPr>
        <p:spPr/>
        <p:txBody>
          <a:bodyPr/>
          <a:lstStyle/>
          <a:p>
            <a:fld id="{60F77451-70AE-4220-9BA1-713E334CC25E}" type="datetimeFigureOut">
              <a:rPr lang="nl-NL" smtClean="0"/>
              <a:t>30-9-2020</a:t>
            </a:fld>
            <a:endParaRPr lang="nl-NL"/>
          </a:p>
        </p:txBody>
      </p:sp>
      <p:sp>
        <p:nvSpPr>
          <p:cNvPr id="5" name="Tijdelijke aanduiding voor voettekst 4">
            <a:extLst>
              <a:ext uri="{FF2B5EF4-FFF2-40B4-BE49-F238E27FC236}">
                <a16:creationId xmlns:a16="http://schemas.microsoft.com/office/drawing/2014/main" id="{DAF5DA68-0B8F-4DD4-A91D-9193EAA0197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ED0CD74-8B91-4402-A716-D6B374A5ECCD}"/>
              </a:ext>
            </a:extLst>
          </p:cNvPr>
          <p:cNvSpPr>
            <a:spLocks noGrp="1"/>
          </p:cNvSpPr>
          <p:nvPr>
            <p:ph type="sldNum" sz="quarter" idx="12"/>
          </p:nvPr>
        </p:nvSpPr>
        <p:spPr/>
        <p:txBody>
          <a:bodyPr/>
          <a:lstStyle/>
          <a:p>
            <a:fld id="{D301DFA5-46E1-42BE-A71A-B9C961FCD715}" type="slidenum">
              <a:rPr lang="nl-NL" smtClean="0"/>
              <a:t>‹nr.›</a:t>
            </a:fld>
            <a:endParaRPr lang="nl-NL"/>
          </a:p>
        </p:txBody>
      </p:sp>
    </p:spTree>
    <p:extLst>
      <p:ext uri="{BB962C8B-B14F-4D97-AF65-F5344CB8AC3E}">
        <p14:creationId xmlns:p14="http://schemas.microsoft.com/office/powerpoint/2010/main" val="2405111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5CC1152-9FC1-4DF4-9218-652362709784}"/>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15CEE8E-2808-467A-BFFF-074E1C14E20B}"/>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B62A767-92D7-4AAF-92EA-427F45647BB8}"/>
              </a:ext>
            </a:extLst>
          </p:cNvPr>
          <p:cNvSpPr>
            <a:spLocks noGrp="1"/>
          </p:cNvSpPr>
          <p:nvPr>
            <p:ph type="dt" sz="half" idx="10"/>
          </p:nvPr>
        </p:nvSpPr>
        <p:spPr/>
        <p:txBody>
          <a:bodyPr/>
          <a:lstStyle/>
          <a:p>
            <a:fld id="{60F77451-70AE-4220-9BA1-713E334CC25E}" type="datetimeFigureOut">
              <a:rPr lang="nl-NL" smtClean="0"/>
              <a:t>30-9-2020</a:t>
            </a:fld>
            <a:endParaRPr lang="nl-NL"/>
          </a:p>
        </p:txBody>
      </p:sp>
      <p:sp>
        <p:nvSpPr>
          <p:cNvPr id="5" name="Tijdelijke aanduiding voor voettekst 4">
            <a:extLst>
              <a:ext uri="{FF2B5EF4-FFF2-40B4-BE49-F238E27FC236}">
                <a16:creationId xmlns:a16="http://schemas.microsoft.com/office/drawing/2014/main" id="{A4F232A6-3A62-4512-8C47-56B2436ED56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2F6F9EE-F7AB-446E-887B-AC4F8D44742F}"/>
              </a:ext>
            </a:extLst>
          </p:cNvPr>
          <p:cNvSpPr>
            <a:spLocks noGrp="1"/>
          </p:cNvSpPr>
          <p:nvPr>
            <p:ph type="sldNum" sz="quarter" idx="12"/>
          </p:nvPr>
        </p:nvSpPr>
        <p:spPr/>
        <p:txBody>
          <a:bodyPr/>
          <a:lstStyle/>
          <a:p>
            <a:fld id="{D301DFA5-46E1-42BE-A71A-B9C961FCD715}" type="slidenum">
              <a:rPr lang="nl-NL" smtClean="0"/>
              <a:t>‹nr.›</a:t>
            </a:fld>
            <a:endParaRPr lang="nl-NL"/>
          </a:p>
        </p:txBody>
      </p:sp>
    </p:spTree>
    <p:extLst>
      <p:ext uri="{BB962C8B-B14F-4D97-AF65-F5344CB8AC3E}">
        <p14:creationId xmlns:p14="http://schemas.microsoft.com/office/powerpoint/2010/main" val="3693545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C89D7E-FDE9-4460-B119-1F18922893C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4E9BF0E-705B-496F-B5A7-68D31CC76B1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B3A5845-76D0-47E0-97E3-671162C863F0}"/>
              </a:ext>
            </a:extLst>
          </p:cNvPr>
          <p:cNvSpPr>
            <a:spLocks noGrp="1"/>
          </p:cNvSpPr>
          <p:nvPr>
            <p:ph type="dt" sz="half" idx="10"/>
          </p:nvPr>
        </p:nvSpPr>
        <p:spPr/>
        <p:txBody>
          <a:bodyPr/>
          <a:lstStyle/>
          <a:p>
            <a:fld id="{60F77451-70AE-4220-9BA1-713E334CC25E}" type="datetimeFigureOut">
              <a:rPr lang="nl-NL" smtClean="0"/>
              <a:t>30-9-2020</a:t>
            </a:fld>
            <a:endParaRPr lang="nl-NL"/>
          </a:p>
        </p:txBody>
      </p:sp>
      <p:sp>
        <p:nvSpPr>
          <p:cNvPr id="5" name="Tijdelijke aanduiding voor voettekst 4">
            <a:extLst>
              <a:ext uri="{FF2B5EF4-FFF2-40B4-BE49-F238E27FC236}">
                <a16:creationId xmlns:a16="http://schemas.microsoft.com/office/drawing/2014/main" id="{0DA3D13D-99C6-4D9E-82EC-570ACC23312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EC24F06-421B-4EE8-99E3-94AF71ECF9E0}"/>
              </a:ext>
            </a:extLst>
          </p:cNvPr>
          <p:cNvSpPr>
            <a:spLocks noGrp="1"/>
          </p:cNvSpPr>
          <p:nvPr>
            <p:ph type="sldNum" sz="quarter" idx="12"/>
          </p:nvPr>
        </p:nvSpPr>
        <p:spPr/>
        <p:txBody>
          <a:bodyPr/>
          <a:lstStyle/>
          <a:p>
            <a:fld id="{D301DFA5-46E1-42BE-A71A-B9C961FCD715}" type="slidenum">
              <a:rPr lang="nl-NL" smtClean="0"/>
              <a:t>‹nr.›</a:t>
            </a:fld>
            <a:endParaRPr lang="nl-NL"/>
          </a:p>
        </p:txBody>
      </p:sp>
    </p:spTree>
    <p:extLst>
      <p:ext uri="{BB962C8B-B14F-4D97-AF65-F5344CB8AC3E}">
        <p14:creationId xmlns:p14="http://schemas.microsoft.com/office/powerpoint/2010/main" val="3147481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35255D-9555-473E-AD77-9FF8A165C4C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33E885FF-88CF-4228-978D-6EA6C74131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5F2CDDF-5FAB-4178-BEBA-5F6DC3CEF7B2}"/>
              </a:ext>
            </a:extLst>
          </p:cNvPr>
          <p:cNvSpPr>
            <a:spLocks noGrp="1"/>
          </p:cNvSpPr>
          <p:nvPr>
            <p:ph type="dt" sz="half" idx="10"/>
          </p:nvPr>
        </p:nvSpPr>
        <p:spPr/>
        <p:txBody>
          <a:bodyPr/>
          <a:lstStyle/>
          <a:p>
            <a:fld id="{60F77451-70AE-4220-9BA1-713E334CC25E}" type="datetimeFigureOut">
              <a:rPr lang="nl-NL" smtClean="0"/>
              <a:t>30-9-2020</a:t>
            </a:fld>
            <a:endParaRPr lang="nl-NL"/>
          </a:p>
        </p:txBody>
      </p:sp>
      <p:sp>
        <p:nvSpPr>
          <p:cNvPr id="5" name="Tijdelijke aanduiding voor voettekst 4">
            <a:extLst>
              <a:ext uri="{FF2B5EF4-FFF2-40B4-BE49-F238E27FC236}">
                <a16:creationId xmlns:a16="http://schemas.microsoft.com/office/drawing/2014/main" id="{755ACBB7-86C5-442F-94F6-8F417066BCD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AE524DD-25D2-418A-A07B-59ADEA361071}"/>
              </a:ext>
            </a:extLst>
          </p:cNvPr>
          <p:cNvSpPr>
            <a:spLocks noGrp="1"/>
          </p:cNvSpPr>
          <p:nvPr>
            <p:ph type="sldNum" sz="quarter" idx="12"/>
          </p:nvPr>
        </p:nvSpPr>
        <p:spPr/>
        <p:txBody>
          <a:bodyPr/>
          <a:lstStyle/>
          <a:p>
            <a:fld id="{D301DFA5-46E1-42BE-A71A-B9C961FCD715}" type="slidenum">
              <a:rPr lang="nl-NL" smtClean="0"/>
              <a:t>‹nr.›</a:t>
            </a:fld>
            <a:endParaRPr lang="nl-NL"/>
          </a:p>
        </p:txBody>
      </p:sp>
    </p:spTree>
    <p:extLst>
      <p:ext uri="{BB962C8B-B14F-4D97-AF65-F5344CB8AC3E}">
        <p14:creationId xmlns:p14="http://schemas.microsoft.com/office/powerpoint/2010/main" val="3400560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C749B5-F11A-44CF-B693-1C9B1E0A84E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BD1DE83-62CC-4FA6-8E93-F649D2DC467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04BCD89-DC90-434F-ACE9-F0A6969E9BA1}"/>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1D022CE-A28D-45A9-8B42-383A1F27B858}"/>
              </a:ext>
            </a:extLst>
          </p:cNvPr>
          <p:cNvSpPr>
            <a:spLocks noGrp="1"/>
          </p:cNvSpPr>
          <p:nvPr>
            <p:ph type="dt" sz="half" idx="10"/>
          </p:nvPr>
        </p:nvSpPr>
        <p:spPr/>
        <p:txBody>
          <a:bodyPr/>
          <a:lstStyle/>
          <a:p>
            <a:fld id="{60F77451-70AE-4220-9BA1-713E334CC25E}" type="datetimeFigureOut">
              <a:rPr lang="nl-NL" smtClean="0"/>
              <a:t>30-9-2020</a:t>
            </a:fld>
            <a:endParaRPr lang="nl-NL"/>
          </a:p>
        </p:txBody>
      </p:sp>
      <p:sp>
        <p:nvSpPr>
          <p:cNvPr id="6" name="Tijdelijke aanduiding voor voettekst 5">
            <a:extLst>
              <a:ext uri="{FF2B5EF4-FFF2-40B4-BE49-F238E27FC236}">
                <a16:creationId xmlns:a16="http://schemas.microsoft.com/office/drawing/2014/main" id="{6CA00DFB-06B4-4B5C-ADBF-D4FEE81CD5B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821F737-52A0-477B-9A76-E117C23BC1D8}"/>
              </a:ext>
            </a:extLst>
          </p:cNvPr>
          <p:cNvSpPr>
            <a:spLocks noGrp="1"/>
          </p:cNvSpPr>
          <p:nvPr>
            <p:ph type="sldNum" sz="quarter" idx="12"/>
          </p:nvPr>
        </p:nvSpPr>
        <p:spPr/>
        <p:txBody>
          <a:bodyPr/>
          <a:lstStyle/>
          <a:p>
            <a:fld id="{D301DFA5-46E1-42BE-A71A-B9C961FCD715}" type="slidenum">
              <a:rPr lang="nl-NL" smtClean="0"/>
              <a:t>‹nr.›</a:t>
            </a:fld>
            <a:endParaRPr lang="nl-NL"/>
          </a:p>
        </p:txBody>
      </p:sp>
    </p:spTree>
    <p:extLst>
      <p:ext uri="{BB962C8B-B14F-4D97-AF65-F5344CB8AC3E}">
        <p14:creationId xmlns:p14="http://schemas.microsoft.com/office/powerpoint/2010/main" val="698470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4A4423-2112-48C6-9EEA-3E6D9E520E8A}"/>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995343D-E713-4640-8683-17FD4988B7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19FAF58C-64B4-43EB-B27E-258CA7128E57}"/>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58F46650-843E-4009-AD7C-FAC5F4598C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6C8D93F-DBBD-4767-9FD2-02382D63CEB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46C6AAF-AAA9-4822-A1F4-EC4C2AA06B2E}"/>
              </a:ext>
            </a:extLst>
          </p:cNvPr>
          <p:cNvSpPr>
            <a:spLocks noGrp="1"/>
          </p:cNvSpPr>
          <p:nvPr>
            <p:ph type="dt" sz="half" idx="10"/>
          </p:nvPr>
        </p:nvSpPr>
        <p:spPr/>
        <p:txBody>
          <a:bodyPr/>
          <a:lstStyle/>
          <a:p>
            <a:fld id="{60F77451-70AE-4220-9BA1-713E334CC25E}" type="datetimeFigureOut">
              <a:rPr lang="nl-NL" smtClean="0"/>
              <a:t>30-9-2020</a:t>
            </a:fld>
            <a:endParaRPr lang="nl-NL"/>
          </a:p>
        </p:txBody>
      </p:sp>
      <p:sp>
        <p:nvSpPr>
          <p:cNvPr id="8" name="Tijdelijke aanduiding voor voettekst 7">
            <a:extLst>
              <a:ext uri="{FF2B5EF4-FFF2-40B4-BE49-F238E27FC236}">
                <a16:creationId xmlns:a16="http://schemas.microsoft.com/office/drawing/2014/main" id="{A5C0B853-AAA6-485E-B7EC-44A9E45FA890}"/>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22EB0FF3-1E8B-4F6A-BE50-F08B556F8CA1}"/>
              </a:ext>
            </a:extLst>
          </p:cNvPr>
          <p:cNvSpPr>
            <a:spLocks noGrp="1"/>
          </p:cNvSpPr>
          <p:nvPr>
            <p:ph type="sldNum" sz="quarter" idx="12"/>
          </p:nvPr>
        </p:nvSpPr>
        <p:spPr/>
        <p:txBody>
          <a:bodyPr/>
          <a:lstStyle/>
          <a:p>
            <a:fld id="{D301DFA5-46E1-42BE-A71A-B9C961FCD715}" type="slidenum">
              <a:rPr lang="nl-NL" smtClean="0"/>
              <a:t>‹nr.›</a:t>
            </a:fld>
            <a:endParaRPr lang="nl-NL"/>
          </a:p>
        </p:txBody>
      </p:sp>
    </p:spTree>
    <p:extLst>
      <p:ext uri="{BB962C8B-B14F-4D97-AF65-F5344CB8AC3E}">
        <p14:creationId xmlns:p14="http://schemas.microsoft.com/office/powerpoint/2010/main" val="2971063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5047B-42BC-4362-A9A7-DBD87B86D65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1B7548E-B8DA-40B0-ACD3-029859587744}"/>
              </a:ext>
            </a:extLst>
          </p:cNvPr>
          <p:cNvSpPr>
            <a:spLocks noGrp="1"/>
          </p:cNvSpPr>
          <p:nvPr>
            <p:ph type="dt" sz="half" idx="10"/>
          </p:nvPr>
        </p:nvSpPr>
        <p:spPr/>
        <p:txBody>
          <a:bodyPr/>
          <a:lstStyle/>
          <a:p>
            <a:fld id="{60F77451-70AE-4220-9BA1-713E334CC25E}" type="datetimeFigureOut">
              <a:rPr lang="nl-NL" smtClean="0"/>
              <a:t>30-9-2020</a:t>
            </a:fld>
            <a:endParaRPr lang="nl-NL"/>
          </a:p>
        </p:txBody>
      </p:sp>
      <p:sp>
        <p:nvSpPr>
          <p:cNvPr id="4" name="Tijdelijke aanduiding voor voettekst 3">
            <a:extLst>
              <a:ext uri="{FF2B5EF4-FFF2-40B4-BE49-F238E27FC236}">
                <a16:creationId xmlns:a16="http://schemas.microsoft.com/office/drawing/2014/main" id="{46D17A4D-7839-4978-B120-8454D1F3C1FE}"/>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A3D8154D-C55C-4C04-B955-6B76C53EE99F}"/>
              </a:ext>
            </a:extLst>
          </p:cNvPr>
          <p:cNvSpPr>
            <a:spLocks noGrp="1"/>
          </p:cNvSpPr>
          <p:nvPr>
            <p:ph type="sldNum" sz="quarter" idx="12"/>
          </p:nvPr>
        </p:nvSpPr>
        <p:spPr/>
        <p:txBody>
          <a:bodyPr/>
          <a:lstStyle/>
          <a:p>
            <a:fld id="{D301DFA5-46E1-42BE-A71A-B9C961FCD715}" type="slidenum">
              <a:rPr lang="nl-NL" smtClean="0"/>
              <a:t>‹nr.›</a:t>
            </a:fld>
            <a:endParaRPr lang="nl-NL"/>
          </a:p>
        </p:txBody>
      </p:sp>
    </p:spTree>
    <p:extLst>
      <p:ext uri="{BB962C8B-B14F-4D97-AF65-F5344CB8AC3E}">
        <p14:creationId xmlns:p14="http://schemas.microsoft.com/office/powerpoint/2010/main" val="2782053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7DF039F-979A-4CCF-B8F4-22425DFF8D84}"/>
              </a:ext>
            </a:extLst>
          </p:cNvPr>
          <p:cNvSpPr>
            <a:spLocks noGrp="1"/>
          </p:cNvSpPr>
          <p:nvPr>
            <p:ph type="dt" sz="half" idx="10"/>
          </p:nvPr>
        </p:nvSpPr>
        <p:spPr/>
        <p:txBody>
          <a:bodyPr/>
          <a:lstStyle/>
          <a:p>
            <a:fld id="{60F77451-70AE-4220-9BA1-713E334CC25E}" type="datetimeFigureOut">
              <a:rPr lang="nl-NL" smtClean="0"/>
              <a:t>30-9-2020</a:t>
            </a:fld>
            <a:endParaRPr lang="nl-NL"/>
          </a:p>
        </p:txBody>
      </p:sp>
      <p:sp>
        <p:nvSpPr>
          <p:cNvPr id="3" name="Tijdelijke aanduiding voor voettekst 2">
            <a:extLst>
              <a:ext uri="{FF2B5EF4-FFF2-40B4-BE49-F238E27FC236}">
                <a16:creationId xmlns:a16="http://schemas.microsoft.com/office/drawing/2014/main" id="{64DA70C9-2FA7-4978-AFE3-D2D23004E5D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63AB223-4256-4EC2-8808-EA2016295303}"/>
              </a:ext>
            </a:extLst>
          </p:cNvPr>
          <p:cNvSpPr>
            <a:spLocks noGrp="1"/>
          </p:cNvSpPr>
          <p:nvPr>
            <p:ph type="sldNum" sz="quarter" idx="12"/>
          </p:nvPr>
        </p:nvSpPr>
        <p:spPr/>
        <p:txBody>
          <a:bodyPr/>
          <a:lstStyle/>
          <a:p>
            <a:fld id="{D301DFA5-46E1-42BE-A71A-B9C961FCD715}" type="slidenum">
              <a:rPr lang="nl-NL" smtClean="0"/>
              <a:t>‹nr.›</a:t>
            </a:fld>
            <a:endParaRPr lang="nl-NL"/>
          </a:p>
        </p:txBody>
      </p:sp>
    </p:spTree>
    <p:extLst>
      <p:ext uri="{BB962C8B-B14F-4D97-AF65-F5344CB8AC3E}">
        <p14:creationId xmlns:p14="http://schemas.microsoft.com/office/powerpoint/2010/main" val="3657528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B253D7-CB03-4B32-B03D-BC99B187096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98ACE66-6C16-45AD-AEFF-38D1257A0E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421DDEA-402F-4FA4-88C7-24A756DB6D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3313845-D490-40F2-920E-1080328CE8E9}"/>
              </a:ext>
            </a:extLst>
          </p:cNvPr>
          <p:cNvSpPr>
            <a:spLocks noGrp="1"/>
          </p:cNvSpPr>
          <p:nvPr>
            <p:ph type="dt" sz="half" idx="10"/>
          </p:nvPr>
        </p:nvSpPr>
        <p:spPr/>
        <p:txBody>
          <a:bodyPr/>
          <a:lstStyle/>
          <a:p>
            <a:fld id="{60F77451-70AE-4220-9BA1-713E334CC25E}" type="datetimeFigureOut">
              <a:rPr lang="nl-NL" smtClean="0"/>
              <a:t>30-9-2020</a:t>
            </a:fld>
            <a:endParaRPr lang="nl-NL"/>
          </a:p>
        </p:txBody>
      </p:sp>
      <p:sp>
        <p:nvSpPr>
          <p:cNvPr id="6" name="Tijdelijke aanduiding voor voettekst 5">
            <a:extLst>
              <a:ext uri="{FF2B5EF4-FFF2-40B4-BE49-F238E27FC236}">
                <a16:creationId xmlns:a16="http://schemas.microsoft.com/office/drawing/2014/main" id="{E4CB3C87-DC53-405E-997C-93971842BE5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63099ED-04A3-44F4-A46E-8BB310133993}"/>
              </a:ext>
            </a:extLst>
          </p:cNvPr>
          <p:cNvSpPr>
            <a:spLocks noGrp="1"/>
          </p:cNvSpPr>
          <p:nvPr>
            <p:ph type="sldNum" sz="quarter" idx="12"/>
          </p:nvPr>
        </p:nvSpPr>
        <p:spPr/>
        <p:txBody>
          <a:bodyPr/>
          <a:lstStyle/>
          <a:p>
            <a:fld id="{D301DFA5-46E1-42BE-A71A-B9C961FCD715}" type="slidenum">
              <a:rPr lang="nl-NL" smtClean="0"/>
              <a:t>‹nr.›</a:t>
            </a:fld>
            <a:endParaRPr lang="nl-NL"/>
          </a:p>
        </p:txBody>
      </p:sp>
    </p:spTree>
    <p:extLst>
      <p:ext uri="{BB962C8B-B14F-4D97-AF65-F5344CB8AC3E}">
        <p14:creationId xmlns:p14="http://schemas.microsoft.com/office/powerpoint/2010/main" val="266191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91C56B-4592-45E4-A5D9-A06400EF8D9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2B68F04-DB10-450B-BA3F-24D2FF92BC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ADF1067-AFB5-4B0D-A37E-E7B885439C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4B3D721-29B5-4638-975C-4CABB093765A}"/>
              </a:ext>
            </a:extLst>
          </p:cNvPr>
          <p:cNvSpPr>
            <a:spLocks noGrp="1"/>
          </p:cNvSpPr>
          <p:nvPr>
            <p:ph type="dt" sz="half" idx="10"/>
          </p:nvPr>
        </p:nvSpPr>
        <p:spPr/>
        <p:txBody>
          <a:bodyPr/>
          <a:lstStyle/>
          <a:p>
            <a:fld id="{60F77451-70AE-4220-9BA1-713E334CC25E}" type="datetimeFigureOut">
              <a:rPr lang="nl-NL" smtClean="0"/>
              <a:t>30-9-2020</a:t>
            </a:fld>
            <a:endParaRPr lang="nl-NL"/>
          </a:p>
        </p:txBody>
      </p:sp>
      <p:sp>
        <p:nvSpPr>
          <p:cNvPr id="6" name="Tijdelijke aanduiding voor voettekst 5">
            <a:extLst>
              <a:ext uri="{FF2B5EF4-FFF2-40B4-BE49-F238E27FC236}">
                <a16:creationId xmlns:a16="http://schemas.microsoft.com/office/drawing/2014/main" id="{7F7C401A-E70D-49B7-BC98-C3C21A7D05C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99267E3-FD8F-4412-9595-E86F0D508724}"/>
              </a:ext>
            </a:extLst>
          </p:cNvPr>
          <p:cNvSpPr>
            <a:spLocks noGrp="1"/>
          </p:cNvSpPr>
          <p:nvPr>
            <p:ph type="sldNum" sz="quarter" idx="12"/>
          </p:nvPr>
        </p:nvSpPr>
        <p:spPr/>
        <p:txBody>
          <a:bodyPr/>
          <a:lstStyle/>
          <a:p>
            <a:fld id="{D301DFA5-46E1-42BE-A71A-B9C961FCD715}" type="slidenum">
              <a:rPr lang="nl-NL" smtClean="0"/>
              <a:t>‹nr.›</a:t>
            </a:fld>
            <a:endParaRPr lang="nl-NL"/>
          </a:p>
        </p:txBody>
      </p:sp>
    </p:spTree>
    <p:extLst>
      <p:ext uri="{BB962C8B-B14F-4D97-AF65-F5344CB8AC3E}">
        <p14:creationId xmlns:p14="http://schemas.microsoft.com/office/powerpoint/2010/main" val="462117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E1495B3-ADFB-4ABF-865F-4DDBD7C7B6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98659DF-C76E-4FA7-B3B5-60884C7A0E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6A63DEE-A3B9-44FC-9E90-F1FCF923F8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77451-70AE-4220-9BA1-713E334CC25E}" type="datetimeFigureOut">
              <a:rPr lang="nl-NL" smtClean="0"/>
              <a:t>30-9-2020</a:t>
            </a:fld>
            <a:endParaRPr lang="nl-NL"/>
          </a:p>
        </p:txBody>
      </p:sp>
      <p:sp>
        <p:nvSpPr>
          <p:cNvPr id="5" name="Tijdelijke aanduiding voor voettekst 4">
            <a:extLst>
              <a:ext uri="{FF2B5EF4-FFF2-40B4-BE49-F238E27FC236}">
                <a16:creationId xmlns:a16="http://schemas.microsoft.com/office/drawing/2014/main" id="{B1E0C09B-5B16-4E21-9862-51B9A8ED50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528C0CA-4B88-4281-8E4F-C93CA87090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01DFA5-46E1-42BE-A71A-B9C961FCD715}" type="slidenum">
              <a:rPr lang="nl-NL" smtClean="0"/>
              <a:t>‹nr.›</a:t>
            </a:fld>
            <a:endParaRPr lang="nl-NL"/>
          </a:p>
        </p:txBody>
      </p:sp>
    </p:spTree>
    <p:extLst>
      <p:ext uri="{BB962C8B-B14F-4D97-AF65-F5344CB8AC3E}">
        <p14:creationId xmlns:p14="http://schemas.microsoft.com/office/powerpoint/2010/main" val="753180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ash.harvard.edu/publications/understanding-ccp-resilience-surveying-chinese-public-opinion-through-tim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nrc.nl/nieuws/2020/09/11/argwaan-alom-maar-hoe-groot-is-de-chinese-macht-nou-werkelijk-a4011508"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4.xml.rels><?xml version="1.0" encoding="UTF-8" standalone="yes"?>
<Relationships xmlns="http://schemas.openxmlformats.org/package/2006/relationships"><Relationship Id="rId3" Type="http://schemas.openxmlformats.org/officeDocument/2006/relationships/hyperlink" Target="https://www.ted.com/talks/martin_jacques_understanding_the_rise_of_china?language=nl" TargetMode="External"/><Relationship Id="rId2" Type="http://schemas.openxmlformats.org/officeDocument/2006/relationships/hyperlink" Target="http://www.martinjacques.com/"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inese vlag. vlag van de volksrepubliek china met gele sterren op een rode achtergrond. chinese vlag met zijden plooien in de wind en een textuur van textiel en stof Premium Foto">
            <a:extLst>
              <a:ext uri="{FF2B5EF4-FFF2-40B4-BE49-F238E27FC236}">
                <a16:creationId xmlns:a16="http://schemas.microsoft.com/office/drawing/2014/main" id="{D9EEF4D7-C6FF-41C3-B158-EB4CCB5022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339" b="8075"/>
          <a:stretch/>
        </p:blipFill>
        <p:spPr bwMode="auto">
          <a:xfrm>
            <a:off x="20" y="10"/>
            <a:ext cx="12191981"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2647D5E1-2CED-472D-B957-3BF8C4ACABB5}"/>
              </a:ext>
            </a:extLst>
          </p:cNvPr>
          <p:cNvSpPr>
            <a:spLocks noGrp="1"/>
          </p:cNvSpPr>
          <p:nvPr>
            <p:ph type="ctrTitle"/>
          </p:nvPr>
        </p:nvSpPr>
        <p:spPr>
          <a:xfrm>
            <a:off x="404553" y="3091928"/>
            <a:ext cx="9078562" cy="2387600"/>
          </a:xfrm>
        </p:spPr>
        <p:txBody>
          <a:bodyPr>
            <a:normAutofit/>
          </a:bodyPr>
          <a:lstStyle/>
          <a:p>
            <a:pPr algn="l"/>
            <a:r>
              <a:rPr lang="nl-NL" sz="6600" dirty="0"/>
              <a:t>China </a:t>
            </a:r>
          </a:p>
        </p:txBody>
      </p:sp>
      <p:sp>
        <p:nvSpPr>
          <p:cNvPr id="75" name="Rectangle: Rounded Corners 74">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ndertitel 2">
            <a:extLst>
              <a:ext uri="{FF2B5EF4-FFF2-40B4-BE49-F238E27FC236}">
                <a16:creationId xmlns:a16="http://schemas.microsoft.com/office/drawing/2014/main" id="{C5D75C06-1D0B-4009-BAF1-4FCDDA94782A}"/>
              </a:ext>
            </a:extLst>
          </p:cNvPr>
          <p:cNvSpPr>
            <a:spLocks noGrp="1"/>
          </p:cNvSpPr>
          <p:nvPr>
            <p:ph type="subTitle" idx="1"/>
          </p:nvPr>
        </p:nvSpPr>
        <p:spPr>
          <a:xfrm>
            <a:off x="404553" y="5624945"/>
            <a:ext cx="9078562" cy="592975"/>
          </a:xfrm>
        </p:spPr>
        <p:txBody>
          <a:bodyPr anchor="ctr">
            <a:normAutofit/>
          </a:bodyPr>
          <a:lstStyle/>
          <a:p>
            <a:pPr algn="l"/>
            <a:r>
              <a:rPr lang="nl-NL" dirty="0"/>
              <a:t>01102020</a:t>
            </a:r>
          </a:p>
        </p:txBody>
      </p:sp>
    </p:spTree>
    <p:extLst>
      <p:ext uri="{BB962C8B-B14F-4D97-AF65-F5344CB8AC3E}">
        <p14:creationId xmlns:p14="http://schemas.microsoft.com/office/powerpoint/2010/main" val="178965584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37000">
              <a:srgbClr val="00B0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21F6D0-5BCE-4831-93E1-542A8D6BE3B6}"/>
              </a:ext>
            </a:extLst>
          </p:cNvPr>
          <p:cNvSpPr>
            <a:spLocks noGrp="1"/>
          </p:cNvSpPr>
          <p:nvPr>
            <p:ph idx="4294967295"/>
          </p:nvPr>
        </p:nvSpPr>
        <p:spPr>
          <a:xfrm>
            <a:off x="0" y="1825625"/>
            <a:ext cx="10515600" cy="4351338"/>
          </a:xfrm>
        </p:spPr>
        <p:txBody>
          <a:bodyPr>
            <a:normAutofit lnSpcReduction="10000"/>
          </a:bodyPr>
          <a:lstStyle/>
          <a:p>
            <a:pPr marL="0" indent="0">
              <a:buNone/>
            </a:pPr>
            <a:r>
              <a:rPr lang="en-US" dirty="0"/>
              <a:t>“VERGEET TRUMP. VERGEET POETIN. GEEN ENKELE WERELDLEIDER HEEFT MEER INVLOED OP JOUW TOEKOMST DAN CHINA’S MACHTIGSTE MAN SINDS MAO, XI JINPING</a:t>
            </a:r>
          </a:p>
          <a:p>
            <a:pPr marL="0" indent="0">
              <a:buNone/>
            </a:pPr>
            <a:endParaRPr lang="en-US" dirty="0"/>
          </a:p>
          <a:p>
            <a:pPr marL="0" indent="0">
              <a:buNone/>
            </a:pPr>
            <a:r>
              <a:rPr lang="en-US" dirty="0"/>
              <a:t>EN WAT WEET JE VAN HEM? </a:t>
            </a:r>
          </a:p>
          <a:p>
            <a:pPr marL="0" indent="0">
              <a:buNone/>
            </a:pPr>
            <a:endParaRPr lang="en-US" dirty="0"/>
          </a:p>
          <a:p>
            <a:pPr marL="0" indent="0">
              <a:buNone/>
            </a:pPr>
            <a:r>
              <a:rPr lang="en-US" dirty="0"/>
              <a:t>DAT DACHT IK AL. </a:t>
            </a:r>
          </a:p>
          <a:p>
            <a:pPr marL="0" indent="0">
              <a:buNone/>
            </a:pPr>
            <a:endParaRPr lang="en-US" dirty="0"/>
          </a:p>
          <a:p>
            <a:pPr marL="0" indent="0">
              <a:buNone/>
            </a:pPr>
            <a:r>
              <a:rPr lang="en-US" dirty="0"/>
              <a:t>WAT BLIJKT? </a:t>
            </a:r>
            <a:r>
              <a:rPr lang="en-US" i="1" dirty="0"/>
              <a:t>CHI IS DE CHINESE MACHT. EN DIE MACHT MAAKT ZICH OP VOOR DE WERELDHEERSCHAPPIJ.”</a:t>
            </a:r>
          </a:p>
        </p:txBody>
      </p:sp>
    </p:spTree>
    <p:extLst>
      <p:ext uri="{BB962C8B-B14F-4D97-AF65-F5344CB8AC3E}">
        <p14:creationId xmlns:p14="http://schemas.microsoft.com/office/powerpoint/2010/main" val="4032452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A7974-E111-40A3-905B-B6B42AD93B1D}"/>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XI JING PING</a:t>
            </a:r>
          </a:p>
        </p:txBody>
      </p:sp>
      <p:sp>
        <p:nvSpPr>
          <p:cNvPr id="3" name="Content Placeholder 2">
            <a:extLst>
              <a:ext uri="{FF2B5EF4-FFF2-40B4-BE49-F238E27FC236}">
                <a16:creationId xmlns:a16="http://schemas.microsoft.com/office/drawing/2014/main" id="{3B24722E-FC51-4847-A351-D63258784017}"/>
              </a:ext>
            </a:extLst>
          </p:cNvPr>
          <p:cNvSpPr>
            <a:spLocks noGrp="1"/>
          </p:cNvSpPr>
          <p:nvPr>
            <p:ph idx="1"/>
          </p:nvPr>
        </p:nvSpPr>
        <p:spPr>
          <a:xfrm>
            <a:off x="4976031" y="963877"/>
            <a:ext cx="6377769" cy="4930246"/>
          </a:xfrm>
        </p:spPr>
        <p:txBody>
          <a:bodyPr anchor="ctr">
            <a:normAutofit/>
          </a:bodyPr>
          <a:lstStyle/>
          <a:p>
            <a:r>
              <a:rPr lang="en-US" dirty="0"/>
              <a:t>NOSTALGISCH NATIONALISME</a:t>
            </a:r>
          </a:p>
          <a:p>
            <a:r>
              <a:rPr lang="en-US" dirty="0"/>
              <a:t>CONSERVATIEVE WAARDEN</a:t>
            </a:r>
          </a:p>
          <a:p>
            <a:r>
              <a:rPr lang="en-US" dirty="0"/>
              <a:t>TECHNOLOGISCH UTOPISME</a:t>
            </a:r>
          </a:p>
          <a:p>
            <a:r>
              <a:rPr lang="en-US" dirty="0"/>
              <a:t>STRAKKE LEIDING VAN MARKT DOOR (STAATS) MACHT</a:t>
            </a:r>
          </a:p>
          <a:p>
            <a:r>
              <a:rPr lang="en-US" dirty="0"/>
              <a:t>ZELFBEWUST WERELDLEIDERSCHAP</a:t>
            </a:r>
          </a:p>
          <a:p>
            <a:endParaRPr lang="en-US" sz="2400" dirty="0"/>
          </a:p>
        </p:txBody>
      </p:sp>
    </p:spTree>
    <p:extLst>
      <p:ext uri="{BB962C8B-B14F-4D97-AF65-F5344CB8AC3E}">
        <p14:creationId xmlns:p14="http://schemas.microsoft.com/office/powerpoint/2010/main" val="1023284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98CFD-0451-4363-AA2B-641D5C411528}"/>
              </a:ext>
            </a:extLst>
          </p:cNvPr>
          <p:cNvSpPr>
            <a:spLocks noGrp="1"/>
          </p:cNvSpPr>
          <p:nvPr>
            <p:ph type="title"/>
          </p:nvPr>
        </p:nvSpPr>
        <p:spPr>
          <a:xfrm flipV="1">
            <a:off x="674237" y="3801979"/>
            <a:ext cx="3657600" cy="119572"/>
          </a:xfrm>
        </p:spPr>
        <p:txBody>
          <a:bodyPr vert="horz" lIns="91440" tIns="45720" rIns="91440" bIns="45720" rtlCol="0" anchor="b">
            <a:normAutofit fontScale="90000"/>
          </a:bodyPr>
          <a:lstStyle/>
          <a:p>
            <a:pPr algn="ctr"/>
            <a:r>
              <a:rPr lang="en-US" sz="4800" kern="1200">
                <a:solidFill>
                  <a:srgbClr val="FFFFFF"/>
                </a:solidFill>
                <a:latin typeface="+mj-lt"/>
                <a:ea typeface="+mj-ea"/>
                <a:cs typeface="+mj-cs"/>
              </a:rPr>
              <a:t>CHINA NU: ECONOMISCH</a:t>
            </a:r>
            <a:endParaRPr lang="en-US" sz="4800" kern="1200" dirty="0">
              <a:solidFill>
                <a:srgbClr val="FFFFFF"/>
              </a:solidFill>
              <a:latin typeface="+mj-lt"/>
              <a:ea typeface="+mj-ea"/>
              <a:cs typeface="+mj-cs"/>
            </a:endParaRPr>
          </a:p>
        </p:txBody>
      </p:sp>
      <p:pic>
        <p:nvPicPr>
          <p:cNvPr id="3074" name="Picture 2" descr="Afbeeldingsresultaat voor ONTWIKKELING CHINESE ECONOMIE VANAF 1980">
            <a:extLst>
              <a:ext uri="{FF2B5EF4-FFF2-40B4-BE49-F238E27FC236}">
                <a16:creationId xmlns:a16="http://schemas.microsoft.com/office/drawing/2014/main" id="{3F2D6C5C-F71C-4380-B5C0-EE347A37282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 y="0"/>
            <a:ext cx="12192000" cy="7305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525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Afbeelding met water, gebouw, licht, fabriek&#10;&#10;Automatisch gegenereerde beschrijving">
            <a:extLst>
              <a:ext uri="{FF2B5EF4-FFF2-40B4-BE49-F238E27FC236}">
                <a16:creationId xmlns:a16="http://schemas.microsoft.com/office/drawing/2014/main" id="{06401423-A92D-43F8-9757-D9FD600F4E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04"/>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312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Afbeelding met binnen, persoon, tafel, voedsel&#10;&#10;Automatisch gegenereerde beschrijving">
            <a:extLst>
              <a:ext uri="{FF2B5EF4-FFF2-40B4-BE49-F238E27FC236}">
                <a16:creationId xmlns:a16="http://schemas.microsoft.com/office/drawing/2014/main" id="{75519F36-7CC0-403C-B3B9-781903450F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721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Rectangle 38">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1" name="Rectangle 40">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el 2">
            <a:extLst>
              <a:ext uri="{FF2B5EF4-FFF2-40B4-BE49-F238E27FC236}">
                <a16:creationId xmlns:a16="http://schemas.microsoft.com/office/drawing/2014/main" id="{4E72918D-A2EF-43A0-BE4B-0346208BE136}"/>
              </a:ext>
            </a:extLst>
          </p:cNvPr>
          <p:cNvSpPr>
            <a:spLocks noGrp="1"/>
          </p:cNvSpPr>
          <p:nvPr>
            <p:ph type="title"/>
          </p:nvPr>
        </p:nvSpPr>
        <p:spPr>
          <a:xfrm>
            <a:off x="1115568" y="548640"/>
            <a:ext cx="10168128" cy="1179576"/>
          </a:xfrm>
        </p:spPr>
        <p:txBody>
          <a:bodyPr vert="horz" lIns="91440" tIns="45720" rIns="91440" bIns="45720" rtlCol="0">
            <a:normAutofit/>
          </a:bodyPr>
          <a:lstStyle/>
          <a:p>
            <a:r>
              <a:rPr lang="en-US" sz="4000" b="1" dirty="0">
                <a:hlinkClick r:id="rId3"/>
              </a:rPr>
              <a:t>‘Understanding CCP Resilience</a:t>
            </a:r>
            <a:r>
              <a:rPr lang="en-US" sz="4000" b="1" dirty="0">
                <a:solidFill>
                  <a:schemeClr val="accent1"/>
                </a:solidFill>
              </a:rPr>
              <a:t>’ (2020)</a:t>
            </a:r>
            <a:endParaRPr lang="en-US" sz="4000" kern="1200" dirty="0">
              <a:solidFill>
                <a:schemeClr val="accent1"/>
              </a:solidFill>
            </a:endParaRPr>
          </a:p>
        </p:txBody>
      </p:sp>
      <p:sp>
        <p:nvSpPr>
          <p:cNvPr id="43" name="Rectangle 42">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ijdelijke aanduiding voor inhoud 3">
            <a:extLst>
              <a:ext uri="{FF2B5EF4-FFF2-40B4-BE49-F238E27FC236}">
                <a16:creationId xmlns:a16="http://schemas.microsoft.com/office/drawing/2014/main" id="{A5A9ED16-24F7-47C0-99B6-7A702CF6287D}"/>
              </a:ext>
            </a:extLst>
          </p:cNvPr>
          <p:cNvSpPr>
            <a:spLocks noGrp="1"/>
          </p:cNvSpPr>
          <p:nvPr>
            <p:ph idx="1"/>
          </p:nvPr>
        </p:nvSpPr>
        <p:spPr>
          <a:xfrm>
            <a:off x="1115568" y="2481943"/>
            <a:ext cx="10168128" cy="3695020"/>
          </a:xfrm>
        </p:spPr>
        <p:txBody>
          <a:bodyPr vert="horz" lIns="91440" tIns="45720" rIns="91440" bIns="45720" rtlCol="0">
            <a:normAutofit/>
          </a:bodyPr>
          <a:lstStyle/>
          <a:p>
            <a:r>
              <a:rPr lang="en-US" sz="2200" dirty="0"/>
              <a:t>We find that first, since the start of the survey in 2003, Chinese citizen satisfaction with government has increased virtually across the board. From the impact of broad national policies to the conduct of local town officials,</a:t>
            </a:r>
            <a:r>
              <a:rPr lang="en-US" sz="2200" dirty="0">
                <a:solidFill>
                  <a:srgbClr val="FF0000"/>
                </a:solidFill>
              </a:rPr>
              <a:t> Chinese citizens rate the government as more capable and effective than ever before</a:t>
            </a:r>
            <a:r>
              <a:rPr lang="en-US" sz="2200" dirty="0"/>
              <a:t>. Interestingly, more marginalized groups in poorer, inland regions are actually comparatively more likely to report increases in satisfaction. Second, the attitudes of Chinese citizens appear to respond (both positively and negatively) to real changes in their material well-being, which suggests that support </a:t>
            </a:r>
            <a:r>
              <a:rPr lang="en-US" sz="2200" dirty="0">
                <a:solidFill>
                  <a:srgbClr val="FF0000"/>
                </a:solidFill>
              </a:rPr>
              <a:t>could be undermined by the twin challenges of declining economic growth and a deteriorating natural environment</a:t>
            </a:r>
            <a:r>
              <a:rPr lang="en-US" sz="2200" dirty="0"/>
              <a:t>.</a:t>
            </a:r>
          </a:p>
        </p:txBody>
      </p:sp>
    </p:spTree>
    <p:extLst>
      <p:ext uri="{BB962C8B-B14F-4D97-AF65-F5344CB8AC3E}">
        <p14:creationId xmlns:p14="http://schemas.microsoft.com/office/powerpoint/2010/main" val="165829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A5A2B7A-7DA8-43AE-98B8-FDBCBED4288B}"/>
              </a:ext>
            </a:extLst>
          </p:cNvPr>
          <p:cNvSpPr>
            <a:spLocks noGrp="1"/>
          </p:cNvSpPr>
          <p:nvPr>
            <p:ph idx="4294967295"/>
          </p:nvPr>
        </p:nvSpPr>
        <p:spPr>
          <a:xfrm>
            <a:off x="0" y="1825625"/>
            <a:ext cx="10515600" cy="4351338"/>
          </a:xfrm>
        </p:spPr>
        <p:txBody>
          <a:bodyPr/>
          <a:lstStyle/>
          <a:p>
            <a:pPr marL="0" indent="0">
              <a:buNone/>
            </a:pPr>
            <a:r>
              <a:rPr lang="en-US" dirty="0"/>
              <a:t>“DE CHINESE STAAT, ONDER LEIDING VAN DE CCP BEREIDT ZICH VOOR OP WERELDMACHT. CHINA STAAT NIET VOOR DE KEUZE OM MET ONS MEE TE SPELEN OF BUITENSPEL TE STAAN. </a:t>
            </a:r>
            <a:r>
              <a:rPr lang="en-US" i="1" dirty="0"/>
              <a:t>CHINA ZAL DE KOMENDE DECENNIA DEFINIËREN WAT WINST IS, WAT BESCHAVING IS, EN WIE DAAR IN DEELT.”</a:t>
            </a:r>
          </a:p>
        </p:txBody>
      </p:sp>
    </p:spTree>
    <p:extLst>
      <p:ext uri="{BB962C8B-B14F-4D97-AF65-F5344CB8AC3E}">
        <p14:creationId xmlns:p14="http://schemas.microsoft.com/office/powerpoint/2010/main" val="4003491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62515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88" y="0"/>
            <a:ext cx="12126012" cy="7098384"/>
          </a:xfrm>
          <a:prstGeom prst="rect">
            <a:avLst/>
          </a:prstGeom>
        </p:spPr>
      </p:pic>
    </p:spTree>
    <p:extLst>
      <p:ext uri="{BB962C8B-B14F-4D97-AF65-F5344CB8AC3E}">
        <p14:creationId xmlns:p14="http://schemas.microsoft.com/office/powerpoint/2010/main" val="20606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EE6DD-A03D-4E1F-A6BE-509500082861}"/>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CHWÀ-WEJ</a:t>
            </a:r>
          </a:p>
        </p:txBody>
      </p:sp>
      <p:pic>
        <p:nvPicPr>
          <p:cNvPr id="4" name="Picture 2">
            <a:extLst>
              <a:ext uri="{FF2B5EF4-FFF2-40B4-BE49-F238E27FC236}">
                <a16:creationId xmlns:a16="http://schemas.microsoft.com/office/drawing/2014/main" id="{D0697BBA-9C61-4432-8AD3-5AF483EF8A9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057650" y="866775"/>
            <a:ext cx="7494270" cy="494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314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16E391-B964-4ED4-BBE2-562E89BE6B3D}"/>
              </a:ext>
            </a:extLst>
          </p:cNvPr>
          <p:cNvSpPr>
            <a:spLocks noGrp="1"/>
          </p:cNvSpPr>
          <p:nvPr>
            <p:ph type="title"/>
          </p:nvPr>
        </p:nvSpPr>
        <p:spPr>
          <a:xfrm>
            <a:off x="524741" y="620392"/>
            <a:ext cx="3808268" cy="5504688"/>
          </a:xfrm>
        </p:spPr>
        <p:txBody>
          <a:bodyPr>
            <a:normAutofit/>
          </a:bodyPr>
          <a:lstStyle/>
          <a:p>
            <a:r>
              <a:rPr lang="nl-NL" sz="5600"/>
              <a:t>4 minicolleges</a:t>
            </a:r>
          </a:p>
        </p:txBody>
      </p:sp>
      <p:graphicFrame>
        <p:nvGraphicFramePr>
          <p:cNvPr id="5" name="Tijdelijke aanduiding voor inhoud 2">
            <a:extLst>
              <a:ext uri="{FF2B5EF4-FFF2-40B4-BE49-F238E27FC236}">
                <a16:creationId xmlns:a16="http://schemas.microsoft.com/office/drawing/2014/main" id="{B978A644-34C5-4CE2-A587-D58082A1CBD6}"/>
              </a:ext>
            </a:extLst>
          </p:cNvPr>
          <p:cNvGraphicFramePr>
            <a:graphicFrameLocks noGrp="1"/>
          </p:cNvGraphicFramePr>
          <p:nvPr>
            <p:ph idx="1"/>
            <p:extLst>
              <p:ext uri="{D42A27DB-BD31-4B8C-83A1-F6EECF244321}">
                <p14:modId xmlns:p14="http://schemas.microsoft.com/office/powerpoint/2010/main" val="3527365840"/>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2675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45F69-CCA0-4F45-9F1F-18874489008C}"/>
              </a:ext>
            </a:extLst>
          </p:cNvPr>
          <p:cNvSpPr>
            <a:spLocks noGrp="1"/>
          </p:cNvSpPr>
          <p:nvPr>
            <p:ph type="title"/>
          </p:nvPr>
        </p:nvSpPr>
        <p:spPr>
          <a:xfrm>
            <a:off x="4965430" y="629268"/>
            <a:ext cx="6586491" cy="1286160"/>
          </a:xfrm>
        </p:spPr>
        <p:txBody>
          <a:bodyPr anchor="b">
            <a:normAutofit/>
          </a:bodyPr>
          <a:lstStyle/>
          <a:p>
            <a:r>
              <a:rPr lang="en-US"/>
              <a:t>‘MADE IN CHINA 2025’</a:t>
            </a:r>
            <a:endParaRPr lang="en-US" dirty="0"/>
          </a:p>
        </p:txBody>
      </p:sp>
      <p:sp>
        <p:nvSpPr>
          <p:cNvPr id="3" name="Content Placeholder 2">
            <a:extLst>
              <a:ext uri="{FF2B5EF4-FFF2-40B4-BE49-F238E27FC236}">
                <a16:creationId xmlns:a16="http://schemas.microsoft.com/office/drawing/2014/main" id="{C859C2CD-C4D1-4150-8E81-437AC44C637F}"/>
              </a:ext>
            </a:extLst>
          </p:cNvPr>
          <p:cNvSpPr>
            <a:spLocks noGrp="1"/>
          </p:cNvSpPr>
          <p:nvPr>
            <p:ph idx="1"/>
          </p:nvPr>
        </p:nvSpPr>
        <p:spPr>
          <a:xfrm>
            <a:off x="4965431" y="2438400"/>
            <a:ext cx="6586489" cy="3785419"/>
          </a:xfrm>
        </p:spPr>
        <p:txBody>
          <a:bodyPr>
            <a:normAutofit/>
          </a:bodyPr>
          <a:lstStyle/>
          <a:p>
            <a:r>
              <a:rPr lang="en-US" sz="2000"/>
              <a:t>70% VAN PRODUCTIE UIT EIGEN KNOW HOW</a:t>
            </a:r>
          </a:p>
          <a:p>
            <a:r>
              <a:rPr lang="en-US" sz="2000"/>
              <a:t>HIGHTECH, ROBOTISERING, ARTIFICIAL INTELLIGENCE</a:t>
            </a:r>
          </a:p>
        </p:txBody>
      </p:sp>
      <p:pic>
        <p:nvPicPr>
          <p:cNvPr id="1026" name="Picture 2" descr="Virus and the Chinese Dream: The CCP Watches All Citizens 24/7">
            <a:extLst>
              <a:ext uri="{FF2B5EF4-FFF2-40B4-BE49-F238E27FC236}">
                <a16:creationId xmlns:a16="http://schemas.microsoft.com/office/drawing/2014/main" id="{F536ADC6-7637-47E6-84B1-7819E1FA9E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097"/>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028"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2E21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3359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404AD2-701D-4195-B9A1-58894EC625AF}"/>
              </a:ext>
            </a:extLst>
          </p:cNvPr>
          <p:cNvSpPr>
            <a:spLocks noGrp="1"/>
          </p:cNvSpPr>
          <p:nvPr>
            <p:ph type="title"/>
          </p:nvPr>
        </p:nvSpPr>
        <p:spPr/>
        <p:txBody>
          <a:bodyPr/>
          <a:lstStyle/>
          <a:p>
            <a:r>
              <a:rPr lang="nl-NL" dirty="0"/>
              <a:t>Dat kan China dus ook …</a:t>
            </a:r>
          </a:p>
        </p:txBody>
      </p:sp>
      <p:sp>
        <p:nvSpPr>
          <p:cNvPr id="3" name="Tijdelijke aanduiding voor inhoud 2">
            <a:extLst>
              <a:ext uri="{FF2B5EF4-FFF2-40B4-BE49-F238E27FC236}">
                <a16:creationId xmlns:a16="http://schemas.microsoft.com/office/drawing/2014/main" id="{EE2B9EA4-4906-448D-B3A5-7A9904BB267A}"/>
              </a:ext>
            </a:extLst>
          </p:cNvPr>
          <p:cNvSpPr>
            <a:spLocks noGrp="1"/>
          </p:cNvSpPr>
          <p:nvPr>
            <p:ph idx="1"/>
          </p:nvPr>
        </p:nvSpPr>
        <p:spPr>
          <a:xfrm>
            <a:off x="678730" y="1545996"/>
            <a:ext cx="10675070" cy="4630967"/>
          </a:xfrm>
        </p:spPr>
        <p:txBody>
          <a:bodyPr>
            <a:normAutofit fontScale="25000" lnSpcReduction="20000"/>
          </a:bodyPr>
          <a:lstStyle/>
          <a:p>
            <a:pPr marL="0" indent="0">
              <a:buNone/>
            </a:pPr>
            <a:r>
              <a:rPr lang="nl-NL" sz="8600" dirty="0"/>
              <a:t>“EEN PARADE VAN (Westerse / Europese) ONDERSCHATTING EN NAÏVITEIT”:</a:t>
            </a:r>
          </a:p>
          <a:p>
            <a:pPr marL="0" indent="0">
              <a:buNone/>
            </a:pPr>
            <a:endParaRPr lang="nl-NL" sz="8600" dirty="0"/>
          </a:p>
          <a:p>
            <a:pPr marL="0" indent="0">
              <a:buNone/>
            </a:pPr>
            <a:r>
              <a:rPr lang="nl-NL" sz="8600" strike="sngStrike" dirty="0"/>
              <a:t>Japan</a:t>
            </a:r>
            <a:r>
              <a:rPr lang="nl-NL" sz="8600" dirty="0"/>
              <a:t> </a:t>
            </a:r>
          </a:p>
          <a:p>
            <a:pPr marL="0" indent="0">
              <a:buNone/>
            </a:pPr>
            <a:r>
              <a:rPr lang="nl-NL" sz="8600" strike="sngStrike" dirty="0"/>
              <a:t>Zuid-Korea</a:t>
            </a:r>
          </a:p>
          <a:p>
            <a:pPr marL="0" indent="0">
              <a:buNone/>
            </a:pPr>
            <a:r>
              <a:rPr lang="nl-NL" sz="8600" strike="sngStrike" dirty="0"/>
              <a:t>Taiwan</a:t>
            </a:r>
            <a:r>
              <a:rPr lang="nl-NL" sz="8600" dirty="0"/>
              <a:t> </a:t>
            </a:r>
          </a:p>
          <a:p>
            <a:pPr marL="0" indent="0">
              <a:buNone/>
            </a:pPr>
            <a:r>
              <a:rPr lang="nl-NL" sz="8600" dirty="0"/>
              <a:t>CHINA KAN NIET </a:t>
            </a:r>
            <a:r>
              <a:rPr lang="nl-NL" sz="8600" strike="sngStrike" dirty="0"/>
              <a:t>PRODUCEREN</a:t>
            </a:r>
          </a:p>
          <a:p>
            <a:pPr marL="0" indent="0">
              <a:buNone/>
            </a:pPr>
            <a:r>
              <a:rPr lang="nl-NL" sz="8600" dirty="0"/>
              <a:t>                               </a:t>
            </a:r>
            <a:r>
              <a:rPr lang="nl-NL" sz="8600" strike="sngStrike" dirty="0"/>
              <a:t>UITONTWIKKELEN</a:t>
            </a:r>
          </a:p>
          <a:p>
            <a:pPr marL="0" indent="0">
              <a:buNone/>
            </a:pPr>
            <a:r>
              <a:rPr lang="nl-NL" sz="8600" dirty="0"/>
              <a:t>                               </a:t>
            </a:r>
            <a:r>
              <a:rPr lang="nl-NL" sz="8600" strike="sngStrike" dirty="0"/>
              <a:t>AAN R&amp;D DOEN</a:t>
            </a:r>
            <a:endParaRPr lang="nl-NL" sz="8600" dirty="0"/>
          </a:p>
          <a:p>
            <a:pPr marL="0" indent="0">
              <a:buNone/>
            </a:pPr>
            <a:r>
              <a:rPr lang="nl-NL" sz="8600" dirty="0"/>
              <a:t>                               </a:t>
            </a:r>
            <a:r>
              <a:rPr lang="nl-NL" sz="8600" strike="sngStrike" dirty="0"/>
              <a:t>ONTWERPEN</a:t>
            </a:r>
            <a:endParaRPr lang="nl-NL" sz="8600" dirty="0"/>
          </a:p>
          <a:p>
            <a:pPr marL="0" indent="0">
              <a:buNone/>
            </a:pPr>
            <a:r>
              <a:rPr lang="nl-NL" sz="8600" dirty="0"/>
              <a:t>                               </a:t>
            </a:r>
            <a:r>
              <a:rPr lang="nl-NL" sz="8600" strike="sngStrike" dirty="0"/>
              <a:t>MERKEN OPBOUWEN </a:t>
            </a:r>
            <a:endParaRPr lang="nl-NL" sz="8600" dirty="0"/>
          </a:p>
          <a:p>
            <a:pPr marL="0" indent="0">
              <a:buNone/>
            </a:pPr>
            <a:r>
              <a:rPr lang="nl-NL" sz="8600" dirty="0"/>
              <a:t>                               ONDERSCHAT WORDEN </a:t>
            </a:r>
          </a:p>
          <a:p>
            <a:pPr marL="0" indent="0">
              <a:buNone/>
            </a:pPr>
            <a:r>
              <a:rPr lang="nl-NL" strike="sngStrike" dirty="0"/>
              <a:t>                               </a:t>
            </a:r>
          </a:p>
          <a:p>
            <a:pPr marL="0" indent="0">
              <a:buNone/>
            </a:pPr>
            <a:r>
              <a:rPr lang="nl-NL" strike="sngStrike" dirty="0"/>
              <a:t>                           </a:t>
            </a:r>
          </a:p>
          <a:p>
            <a:pPr marL="0" indent="0">
              <a:buNone/>
            </a:pPr>
            <a:r>
              <a:rPr lang="nl-NL" strike="sngStrike" dirty="0"/>
              <a:t>                               </a:t>
            </a:r>
          </a:p>
          <a:p>
            <a:pPr marL="0" indent="0">
              <a:buNone/>
            </a:pPr>
            <a:r>
              <a:rPr lang="nl-NL" strike="sngStrike" dirty="0"/>
              <a:t>                               </a:t>
            </a:r>
          </a:p>
          <a:p>
            <a:pPr marL="0" indent="0">
              <a:buNone/>
            </a:pPr>
            <a:r>
              <a:rPr lang="nl-NL" dirty="0"/>
              <a:t>                             </a:t>
            </a:r>
          </a:p>
        </p:txBody>
      </p:sp>
    </p:spTree>
    <p:extLst>
      <p:ext uri="{BB962C8B-B14F-4D97-AF65-F5344CB8AC3E}">
        <p14:creationId xmlns:p14="http://schemas.microsoft.com/office/powerpoint/2010/main" val="2432045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SHENZHEN">
            <a:extLst>
              <a:ext uri="{FF2B5EF4-FFF2-40B4-BE49-F238E27FC236}">
                <a16:creationId xmlns:a16="http://schemas.microsoft.com/office/drawing/2014/main" id="{FC393ADC-BB84-46CD-A68E-50A13908450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29D4FDF4-706A-41AE-90A1-C34857DF728E}"/>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SILICON VALLEY 2.0</a:t>
            </a:r>
          </a:p>
        </p:txBody>
      </p:sp>
    </p:spTree>
    <p:extLst>
      <p:ext uri="{BB962C8B-B14F-4D97-AF65-F5344CB8AC3E}">
        <p14:creationId xmlns:p14="http://schemas.microsoft.com/office/powerpoint/2010/main" val="206129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0098F-20E2-4395-9879-7F9885594E4C}"/>
              </a:ext>
            </a:extLst>
          </p:cNvPr>
          <p:cNvSpPr>
            <a:spLocks noGrp="1"/>
          </p:cNvSpPr>
          <p:nvPr>
            <p:ph type="title"/>
          </p:nvPr>
        </p:nvSpPr>
        <p:spPr>
          <a:xfrm>
            <a:off x="838200" y="365125"/>
            <a:ext cx="10515600" cy="1325563"/>
          </a:xfrm>
        </p:spPr>
        <p:txBody>
          <a:bodyPr/>
          <a:lstStyle/>
          <a:p>
            <a:r>
              <a:rPr lang="en-US" dirty="0"/>
              <a:t>CHINA NU: MILITAIR</a:t>
            </a:r>
          </a:p>
        </p:txBody>
      </p:sp>
      <p:pic>
        <p:nvPicPr>
          <p:cNvPr id="6146" name="Picture 2" descr="https://www.rtlz.nl/sites/default/files/styles/liggend/public/content/images/2019/07/16/china%20defensie%20grafiek.png?itok=av-JVmJN">
            <a:extLst>
              <a:ext uri="{FF2B5EF4-FFF2-40B4-BE49-F238E27FC236}">
                <a16:creationId xmlns:a16="http://schemas.microsoft.com/office/drawing/2014/main" id="{3B9531AA-6854-4C59-8392-71258DFE4E6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285874"/>
            <a:ext cx="10039350" cy="557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164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7B5EB863-C087-4985-BBAE-476F9257FC0D}"/>
              </a:ext>
            </a:extLst>
          </p:cNvPr>
          <p:cNvSpPr>
            <a:spLocks noGrp="1"/>
          </p:cNvSpPr>
          <p:nvPr>
            <p:ph type="title"/>
          </p:nvPr>
        </p:nvSpPr>
        <p:spPr>
          <a:xfrm>
            <a:off x="838200" y="1412488"/>
            <a:ext cx="2899189" cy="4363844"/>
          </a:xfrm>
        </p:spPr>
        <p:txBody>
          <a:bodyPr anchor="t">
            <a:normAutofit/>
          </a:bodyPr>
          <a:lstStyle/>
          <a:p>
            <a:r>
              <a:rPr lang="nl-NL" sz="4000">
                <a:solidFill>
                  <a:srgbClr val="FFFFFF"/>
                </a:solidFill>
              </a:rPr>
              <a:t>Maar ….</a:t>
            </a:r>
          </a:p>
        </p:txBody>
      </p:sp>
      <p:sp>
        <p:nvSpPr>
          <p:cNvPr id="3" name="Tijdelijke aanduiding voor inhoud 2">
            <a:extLst>
              <a:ext uri="{FF2B5EF4-FFF2-40B4-BE49-F238E27FC236}">
                <a16:creationId xmlns:a16="http://schemas.microsoft.com/office/drawing/2014/main" id="{869A66BE-EEA9-46E1-815A-E74F08CA57BE}"/>
              </a:ext>
            </a:extLst>
          </p:cNvPr>
          <p:cNvSpPr>
            <a:spLocks noGrp="1"/>
          </p:cNvSpPr>
          <p:nvPr>
            <p:ph sz="half" idx="1"/>
          </p:nvPr>
        </p:nvSpPr>
        <p:spPr>
          <a:xfrm>
            <a:off x="4380855" y="856034"/>
            <a:ext cx="3427283" cy="5223753"/>
          </a:xfrm>
        </p:spPr>
        <p:txBody>
          <a:bodyPr>
            <a:normAutofit/>
          </a:bodyPr>
          <a:lstStyle/>
          <a:p>
            <a:endParaRPr lang="nl-NL" sz="2000" dirty="0"/>
          </a:p>
          <a:p>
            <a:r>
              <a:rPr lang="nl-NL" sz="3200" dirty="0"/>
              <a:t>Berekend op </a:t>
            </a:r>
            <a:r>
              <a:rPr lang="nl-NL" sz="3200" dirty="0" err="1"/>
              <a:t>koopkrachtpari-teit</a:t>
            </a:r>
            <a:r>
              <a:rPr lang="nl-NL" sz="3200" dirty="0"/>
              <a:t>: China: $504 miljard</a:t>
            </a:r>
          </a:p>
          <a:p>
            <a:endParaRPr lang="nl-NL" sz="3200" dirty="0"/>
          </a:p>
          <a:p>
            <a:r>
              <a:rPr lang="nl-NL" sz="3200" dirty="0"/>
              <a:t>VS: van $732 miljard &gt; $215 miljard aan zorg voor veteranen</a:t>
            </a:r>
          </a:p>
        </p:txBody>
      </p:sp>
      <p:cxnSp>
        <p:nvCxnSpPr>
          <p:cNvPr id="14" name="Straight Connector 13">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Tijdelijke aanduiding voor inhoud 6">
            <a:extLst>
              <a:ext uri="{FF2B5EF4-FFF2-40B4-BE49-F238E27FC236}">
                <a16:creationId xmlns:a16="http://schemas.microsoft.com/office/drawing/2014/main" id="{FAE8B6A8-586E-43ED-B091-517A6043ADA5}"/>
              </a:ext>
            </a:extLst>
          </p:cNvPr>
          <p:cNvSpPr>
            <a:spLocks noGrp="1"/>
          </p:cNvSpPr>
          <p:nvPr>
            <p:ph sz="half" idx="2"/>
          </p:nvPr>
        </p:nvSpPr>
        <p:spPr>
          <a:xfrm>
            <a:off x="8451604" y="1274323"/>
            <a:ext cx="3197701" cy="5107022"/>
          </a:xfrm>
        </p:spPr>
        <p:txBody>
          <a:bodyPr>
            <a:normAutofit/>
          </a:bodyPr>
          <a:lstStyle/>
          <a:p>
            <a:pPr marL="0" indent="0" fontAlgn="base">
              <a:buNone/>
            </a:pPr>
            <a:r>
              <a:rPr lang="nl-NL" sz="2000" i="1" dirty="0"/>
              <a:t>‘Een leger is gebouwd voor het gevecht. Ons leger moet […] zich concentreren op hoe te winnen wanneer er een beroep op wordt gedaan.’</a:t>
            </a:r>
          </a:p>
          <a:p>
            <a:pPr fontAlgn="base"/>
            <a:r>
              <a:rPr lang="nl-NL" sz="2000" dirty="0" err="1"/>
              <a:t>Xi</a:t>
            </a:r>
            <a:r>
              <a:rPr lang="nl-NL" sz="2000" dirty="0"/>
              <a:t> Jinping Uit een beleidsspeech op het Partijcongres in 2017</a:t>
            </a:r>
          </a:p>
          <a:p>
            <a:endParaRPr lang="nl-NL" sz="2000" dirty="0"/>
          </a:p>
        </p:txBody>
      </p:sp>
    </p:spTree>
    <p:extLst>
      <p:ext uri="{BB962C8B-B14F-4D97-AF65-F5344CB8AC3E}">
        <p14:creationId xmlns:p14="http://schemas.microsoft.com/office/powerpoint/2010/main" val="1003430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81276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fbeelding met binnen, plafond, persoon, staand&#10;&#10;Automatisch gegenereerde beschrijving">
            <a:extLst>
              <a:ext uri="{FF2B5EF4-FFF2-40B4-BE49-F238E27FC236}">
                <a16:creationId xmlns:a16="http://schemas.microsoft.com/office/drawing/2014/main" id="{2CAFB44B-EAB0-406C-BBEA-3EC0270C73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091" r="23298"/>
          <a:stretch/>
        </p:blipFill>
        <p:spPr bwMode="auto">
          <a:xfrm>
            <a:off x="3523488" y="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8" name="Rectangle 77">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el 4">
            <a:extLst>
              <a:ext uri="{FF2B5EF4-FFF2-40B4-BE49-F238E27FC236}">
                <a16:creationId xmlns:a16="http://schemas.microsoft.com/office/drawing/2014/main" id="{D92CE7A3-1D7C-4AB3-8E3A-B2B5740A45D5}"/>
              </a:ext>
            </a:extLst>
          </p:cNvPr>
          <p:cNvSpPr>
            <a:spLocks noGrp="1"/>
          </p:cNvSpPr>
          <p:nvPr>
            <p:ph type="title"/>
          </p:nvPr>
        </p:nvSpPr>
        <p:spPr>
          <a:xfrm>
            <a:off x="371094" y="1161288"/>
            <a:ext cx="3438144" cy="1124712"/>
          </a:xfrm>
        </p:spPr>
        <p:txBody>
          <a:bodyPr anchor="b">
            <a:normAutofit/>
          </a:bodyPr>
          <a:lstStyle/>
          <a:p>
            <a:r>
              <a:rPr lang="nl-NL" sz="2400" i="1" dirty="0"/>
              <a:t>Het is naïef om nog te spreken over de ‘opkomst’ van China. </a:t>
            </a:r>
            <a:r>
              <a:rPr lang="nl-NL" sz="2400" i="1" dirty="0">
                <a:solidFill>
                  <a:srgbClr val="FF0000"/>
                </a:solidFill>
              </a:rPr>
              <a:t>China is er…</a:t>
            </a:r>
            <a:endParaRPr lang="nl-NL" sz="2400" dirty="0">
              <a:solidFill>
                <a:srgbClr val="FF0000"/>
              </a:solidFill>
            </a:endParaRPr>
          </a:p>
        </p:txBody>
      </p:sp>
      <p:sp>
        <p:nvSpPr>
          <p:cNvPr id="80" name="Rectangle 79">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2" name="Rectangle 81">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jdelijke aanduiding voor inhoud 5">
            <a:extLst>
              <a:ext uri="{FF2B5EF4-FFF2-40B4-BE49-F238E27FC236}">
                <a16:creationId xmlns:a16="http://schemas.microsoft.com/office/drawing/2014/main" id="{86A8D40E-088C-443F-953B-E3841A90840A}"/>
              </a:ext>
            </a:extLst>
          </p:cNvPr>
          <p:cNvSpPr>
            <a:spLocks noGrp="1"/>
          </p:cNvSpPr>
          <p:nvPr>
            <p:ph idx="1"/>
          </p:nvPr>
        </p:nvSpPr>
        <p:spPr>
          <a:xfrm>
            <a:off x="371094" y="2718054"/>
            <a:ext cx="3438906" cy="3207258"/>
          </a:xfrm>
        </p:spPr>
        <p:txBody>
          <a:bodyPr anchor="t">
            <a:normAutofit/>
          </a:bodyPr>
          <a:lstStyle/>
          <a:p>
            <a:r>
              <a:rPr lang="nl-NL" sz="1700" b="1"/>
              <a:t>Soft Power</a:t>
            </a:r>
            <a:r>
              <a:rPr lang="nl-NL" sz="1700"/>
              <a:t>: de officiële kanalen</a:t>
            </a:r>
          </a:p>
          <a:p>
            <a:r>
              <a:rPr lang="nl-NL" sz="1700" b="1"/>
              <a:t>Sharp Power</a:t>
            </a:r>
            <a:r>
              <a:rPr lang="nl-NL" sz="1700"/>
              <a:t>: duister handwerk</a:t>
            </a:r>
          </a:p>
          <a:p>
            <a:r>
              <a:rPr lang="nl-NL" sz="1700" b="1"/>
              <a:t>Hard Power</a:t>
            </a:r>
            <a:r>
              <a:rPr lang="nl-NL" sz="1700"/>
              <a:t>: dreiging en dwang</a:t>
            </a:r>
          </a:p>
          <a:p>
            <a:r>
              <a:rPr lang="nl-NL" sz="1700" b="1"/>
              <a:t>Buying Power</a:t>
            </a:r>
            <a:r>
              <a:rPr lang="nl-NL" sz="1700"/>
              <a:t>: openstaande rekeningen</a:t>
            </a:r>
          </a:p>
          <a:p>
            <a:r>
              <a:rPr lang="nl-NL" sz="1700" b="1"/>
              <a:t>Tech Power</a:t>
            </a:r>
            <a:r>
              <a:rPr lang="nl-NL" sz="1700"/>
              <a:t>: ‘op naar de sterren’</a:t>
            </a:r>
          </a:p>
          <a:p>
            <a:endParaRPr lang="nl-NL" sz="1700"/>
          </a:p>
          <a:p>
            <a:pPr marL="0" indent="0">
              <a:buNone/>
            </a:pPr>
            <a:endParaRPr lang="nl-NL" sz="1700" dirty="0"/>
          </a:p>
        </p:txBody>
      </p:sp>
    </p:spTree>
    <p:extLst>
      <p:ext uri="{BB962C8B-B14F-4D97-AF65-F5344CB8AC3E}">
        <p14:creationId xmlns:p14="http://schemas.microsoft.com/office/powerpoint/2010/main" val="1439121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E8D1F-DAA7-4EAD-BA00-770701D319B6}"/>
              </a:ext>
            </a:extLst>
          </p:cNvPr>
          <p:cNvSpPr>
            <a:spLocks noGrp="1"/>
          </p:cNvSpPr>
          <p:nvPr>
            <p:ph type="title"/>
          </p:nvPr>
        </p:nvSpPr>
        <p:spPr/>
        <p:txBody>
          <a:bodyPr/>
          <a:lstStyle/>
          <a:p>
            <a:r>
              <a:rPr lang="nl-NL" dirty="0"/>
              <a:t>SOFT POWER</a:t>
            </a:r>
          </a:p>
        </p:txBody>
      </p:sp>
      <p:sp>
        <p:nvSpPr>
          <p:cNvPr id="3" name="Tijdelijke aanduiding voor inhoud 2">
            <a:extLst>
              <a:ext uri="{FF2B5EF4-FFF2-40B4-BE49-F238E27FC236}">
                <a16:creationId xmlns:a16="http://schemas.microsoft.com/office/drawing/2014/main" id="{489E1EEC-AE14-41E4-BEA3-45E64FD1ED64}"/>
              </a:ext>
            </a:extLst>
          </p:cNvPr>
          <p:cNvSpPr>
            <a:spLocks noGrp="1"/>
          </p:cNvSpPr>
          <p:nvPr>
            <p:ph idx="1"/>
          </p:nvPr>
        </p:nvSpPr>
        <p:spPr/>
        <p:txBody>
          <a:bodyPr/>
          <a:lstStyle/>
          <a:p>
            <a:pPr marL="0" indent="0">
              <a:buNone/>
            </a:pPr>
            <a:endParaRPr lang="nl-NL" dirty="0"/>
          </a:p>
          <a:p>
            <a:pPr marL="0" indent="0">
              <a:buNone/>
            </a:pPr>
            <a:r>
              <a:rPr lang="nl-NL" dirty="0"/>
              <a:t>“DE AMERIKAANSE EEUW WERD O.A. GEKENMERKT DOOR DWAZE OORLOGEN, IDEOLOGISCHE ONBUIGZAAMHEID EN STEUN AAN ENKELE ZEER ONFRISSE REGIMES.</a:t>
            </a:r>
          </a:p>
          <a:p>
            <a:pPr marL="0" indent="0">
              <a:buNone/>
            </a:pPr>
            <a:r>
              <a:rPr lang="nl-NL" dirty="0"/>
              <a:t>TOCH WAS DE GEHECHTHEID AAN AMERIKAANS LEIDERSCHAP NIET ALLEEN EEN KWESTIE VAN DWANG. ER WAS OOK RESPECT VOOR HET POLITIEKE SYSTEEM DAT , ONDANKS ALLE GEBREKEN, MENSEN OVER DE HELE WERELD, ONDER WIE MILJOENEN CHINEZEN, HOOP GAF OP MEER VRIJHEID.</a:t>
            </a:r>
          </a:p>
          <a:p>
            <a:pPr marL="0" indent="0">
              <a:buNone/>
            </a:pPr>
            <a:r>
              <a:rPr lang="nl-NL" dirty="0"/>
              <a:t>HET ZELFDE GELDT NIET VOOR CHINA”</a:t>
            </a:r>
          </a:p>
        </p:txBody>
      </p:sp>
    </p:spTree>
    <p:extLst>
      <p:ext uri="{BB962C8B-B14F-4D97-AF65-F5344CB8AC3E}">
        <p14:creationId xmlns:p14="http://schemas.microsoft.com/office/powerpoint/2010/main" val="4224475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F1ED2794-B421-4734-AE8A-2AAFF5ED6FB1}"/>
              </a:ext>
            </a:extLst>
          </p:cNvPr>
          <p:cNvSpPr/>
          <p:nvPr/>
        </p:nvSpPr>
        <p:spPr>
          <a:xfrm>
            <a:off x="3048000" y="3105835"/>
            <a:ext cx="6096000" cy="646331"/>
          </a:xfrm>
          <a:prstGeom prst="rect">
            <a:avLst/>
          </a:prstGeom>
        </p:spPr>
        <p:txBody>
          <a:bodyPr>
            <a:spAutoFit/>
          </a:bodyPr>
          <a:lstStyle/>
          <a:p>
            <a:r>
              <a:rPr lang="nl-NL" dirty="0">
                <a:hlinkClick r:id="rId2"/>
              </a:rPr>
              <a:t>https://www.nrc.nl/nieuws/2020/09/11/argwaan-alom-maar-hoe-groot-is-de-chinese-macht-nou-werkelijk-a4011508</a:t>
            </a:r>
            <a:endParaRPr lang="nl-NL" dirty="0"/>
          </a:p>
        </p:txBody>
      </p:sp>
    </p:spTree>
    <p:extLst>
      <p:ext uri="{BB962C8B-B14F-4D97-AF65-F5344CB8AC3E}">
        <p14:creationId xmlns:p14="http://schemas.microsoft.com/office/powerpoint/2010/main" val="31690137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‘CHINESE’ PERSPECTIEF:</a:t>
            </a:r>
            <a:br>
              <a:rPr lang="nl-NL" dirty="0"/>
            </a:br>
            <a:endParaRPr lang="nl-NL" dirty="0"/>
          </a:p>
        </p:txBody>
      </p:sp>
      <p:sp>
        <p:nvSpPr>
          <p:cNvPr id="3" name="Tijdelijke aanduiding voor inhoud 2"/>
          <p:cNvSpPr>
            <a:spLocks noGrp="1"/>
          </p:cNvSpPr>
          <p:nvPr>
            <p:ph idx="1"/>
          </p:nvPr>
        </p:nvSpPr>
        <p:spPr/>
        <p:txBody>
          <a:bodyPr/>
          <a:lstStyle/>
          <a:p>
            <a:pPr marL="0" indent="0">
              <a:buNone/>
            </a:pPr>
            <a:endParaRPr lang="nl-NL" dirty="0"/>
          </a:p>
          <a:p>
            <a:r>
              <a:rPr lang="nl-NL" dirty="0"/>
              <a:t>GEEN OPKOMST, MAAR </a:t>
            </a:r>
            <a:r>
              <a:rPr lang="nl-NL" u="sng" dirty="0"/>
              <a:t>TERUGKEER / </a:t>
            </a:r>
          </a:p>
          <a:p>
            <a:pPr marL="0" indent="0">
              <a:buNone/>
            </a:pPr>
            <a:r>
              <a:rPr lang="nl-NL" dirty="0"/>
              <a:t>   </a:t>
            </a:r>
            <a:r>
              <a:rPr lang="nl-NL" u="sng" dirty="0"/>
              <a:t>WEDERGEBOORTE</a:t>
            </a:r>
          </a:p>
          <a:p>
            <a:r>
              <a:rPr lang="nl-NL" dirty="0"/>
              <a:t>ALS WERELDMACHT &gt; EIGEN CHINESE </a:t>
            </a:r>
          </a:p>
          <a:p>
            <a:pPr marL="0" indent="0">
              <a:buNone/>
            </a:pPr>
            <a:r>
              <a:rPr lang="nl-NL" dirty="0"/>
              <a:t>   WAARDEN ZIJN LEIDEND</a:t>
            </a:r>
          </a:p>
          <a:p>
            <a:r>
              <a:rPr lang="nl-NL" dirty="0"/>
              <a:t>WESTEN MOET OPHOUDEN CHINA (alleen) </a:t>
            </a:r>
          </a:p>
          <a:p>
            <a:pPr marL="0" indent="0">
              <a:buNone/>
            </a:pPr>
            <a:r>
              <a:rPr lang="nl-NL" dirty="0"/>
              <a:t>   VANUIT WESTERS PERSPECTIEF TE BEKIJKEN.</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7458" y="1055802"/>
            <a:ext cx="3521206" cy="5121161"/>
          </a:xfrm>
          <a:prstGeom prst="rect">
            <a:avLst/>
          </a:prstGeom>
        </p:spPr>
      </p:pic>
    </p:spTree>
    <p:extLst>
      <p:ext uri="{BB962C8B-B14F-4D97-AF65-F5344CB8AC3E}">
        <p14:creationId xmlns:p14="http://schemas.microsoft.com/office/powerpoint/2010/main" val="3460832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Freeform: Shape 1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1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7450EE1A-6A0F-49E4-B767-3ACDDA82772F}"/>
              </a:ext>
            </a:extLst>
          </p:cNvPr>
          <p:cNvSpPr>
            <a:spLocks noGrp="1"/>
          </p:cNvSpPr>
          <p:nvPr>
            <p:ph type="ctrTitle"/>
          </p:nvPr>
        </p:nvSpPr>
        <p:spPr>
          <a:xfrm>
            <a:off x="1524003" y="1999615"/>
            <a:ext cx="9144000" cy="2764028"/>
          </a:xfrm>
        </p:spPr>
        <p:txBody>
          <a:bodyPr anchor="ctr">
            <a:normAutofit/>
          </a:bodyPr>
          <a:lstStyle/>
          <a:p>
            <a:r>
              <a:rPr lang="nl-NL" sz="7200" dirty="0"/>
              <a:t>Mini-college 1: De Chinese eeuw…(?)</a:t>
            </a:r>
          </a:p>
        </p:txBody>
      </p:sp>
      <p:sp>
        <p:nvSpPr>
          <p:cNvPr id="4" name="Ondertitel 3">
            <a:extLst>
              <a:ext uri="{FF2B5EF4-FFF2-40B4-BE49-F238E27FC236}">
                <a16:creationId xmlns:a16="http://schemas.microsoft.com/office/drawing/2014/main" id="{8E74A06A-4BD9-4AAE-8564-DFB6D4181930}"/>
              </a:ext>
            </a:extLst>
          </p:cNvPr>
          <p:cNvSpPr>
            <a:spLocks noGrp="1"/>
          </p:cNvSpPr>
          <p:nvPr>
            <p:ph type="subTitle" idx="1"/>
          </p:nvPr>
        </p:nvSpPr>
        <p:spPr>
          <a:xfrm>
            <a:off x="1966912" y="5645150"/>
            <a:ext cx="8258176" cy="631825"/>
          </a:xfrm>
        </p:spPr>
        <p:txBody>
          <a:bodyPr anchor="ctr">
            <a:normAutofit/>
          </a:bodyPr>
          <a:lstStyle/>
          <a:p>
            <a:r>
              <a:rPr lang="nl-NL" sz="2800" dirty="0"/>
              <a:t>ZN 01-10 -2020 </a:t>
            </a:r>
          </a:p>
        </p:txBody>
      </p:sp>
      <p:sp>
        <p:nvSpPr>
          <p:cNvPr id="24" name="Rectangle 1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9602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EE9D5C-6830-4D76-84F4-07923541800E}"/>
              </a:ext>
            </a:extLst>
          </p:cNvPr>
          <p:cNvSpPr>
            <a:spLocks noGrp="1"/>
          </p:cNvSpPr>
          <p:nvPr>
            <p:ph idx="4294967295"/>
          </p:nvPr>
        </p:nvSpPr>
        <p:spPr>
          <a:xfrm>
            <a:off x="0" y="1825625"/>
            <a:ext cx="10515600" cy="4351338"/>
          </a:xfrm>
        </p:spPr>
        <p:txBody>
          <a:bodyPr/>
          <a:lstStyle/>
          <a:p>
            <a:pPr marL="0" indent="0">
              <a:buNone/>
            </a:pPr>
            <a:r>
              <a:rPr lang="nl-NL" dirty="0"/>
              <a:t>TERWIJL IN HET WESTERSE PERSPECTIEF DE AFGELOPEN EEUWEN EEN GLORIETIJD VORMDEN, WAREN ZIJ VANUIT HET OOSTERSE PERSPECTIEF EEN TIJD VAN ZWAKTE EN DUISTERNIS. EEN </a:t>
            </a:r>
            <a:r>
              <a:rPr lang="nl-NL" b="1" i="1" dirty="0"/>
              <a:t>DARK AGE </a:t>
            </a:r>
            <a:r>
              <a:rPr lang="nl-NL" i="1" dirty="0"/>
              <a:t>(…)</a:t>
            </a:r>
            <a:r>
              <a:rPr lang="nl-NL" dirty="0"/>
              <a:t>HET VERHAAL VAN HET HEDEN IS VOOR HET OOSTEN EEN VERHAAL VAN ONTWAKEN, VAN </a:t>
            </a:r>
            <a:r>
              <a:rPr lang="nl-NL" b="1" dirty="0"/>
              <a:t>RENAISSANCE</a:t>
            </a:r>
            <a:r>
              <a:rPr lang="nl-NL" dirty="0"/>
              <a:t>.’</a:t>
            </a:r>
          </a:p>
          <a:p>
            <a:endParaRPr lang="en-US" dirty="0"/>
          </a:p>
        </p:txBody>
      </p:sp>
    </p:spTree>
    <p:extLst>
      <p:ext uri="{BB962C8B-B14F-4D97-AF65-F5344CB8AC3E}">
        <p14:creationId xmlns:p14="http://schemas.microsoft.com/office/powerpoint/2010/main" val="27064381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34C4F-2A9D-40D6-9649-B08D6C671A80}"/>
              </a:ext>
            </a:extLst>
          </p:cNvPr>
          <p:cNvSpPr>
            <a:spLocks noGrp="1"/>
          </p:cNvSpPr>
          <p:nvPr>
            <p:ph type="title"/>
          </p:nvPr>
        </p:nvSpPr>
        <p:spPr/>
        <p:txBody>
          <a:bodyPr/>
          <a:lstStyle/>
          <a:p>
            <a:r>
              <a:rPr lang="en-US" dirty="0"/>
              <a:t>PERSPECTIEVEN… / WAARDEN</a:t>
            </a:r>
          </a:p>
        </p:txBody>
      </p:sp>
      <p:sp>
        <p:nvSpPr>
          <p:cNvPr id="3" name="Content Placeholder 2">
            <a:extLst>
              <a:ext uri="{FF2B5EF4-FFF2-40B4-BE49-F238E27FC236}">
                <a16:creationId xmlns:a16="http://schemas.microsoft.com/office/drawing/2014/main" id="{14D36F18-BBB9-4033-B900-EA7D57A1AD9D}"/>
              </a:ext>
            </a:extLst>
          </p:cNvPr>
          <p:cNvSpPr>
            <a:spLocks noGrp="1"/>
          </p:cNvSpPr>
          <p:nvPr>
            <p:ph idx="1"/>
          </p:nvPr>
        </p:nvSpPr>
        <p:spPr/>
        <p:txBody>
          <a:bodyPr/>
          <a:lstStyle/>
          <a:p>
            <a:r>
              <a:rPr lang="en-US" dirty="0"/>
              <a:t>WESTEN: </a:t>
            </a:r>
          </a:p>
          <a:p>
            <a:pPr marL="0" indent="0">
              <a:buNone/>
            </a:pPr>
            <a:r>
              <a:rPr lang="en-US" dirty="0"/>
              <a:t>   VRIJHEID, DEMOCRATIE, INTERNATIONAAL RECHT, </a:t>
            </a:r>
          </a:p>
          <a:p>
            <a:pPr marL="0" indent="0">
              <a:buNone/>
            </a:pPr>
            <a:r>
              <a:rPr lang="en-US" dirty="0"/>
              <a:t>   INTERNATIONALE  INSTITUTIES, MENSENRECHTEN, VRIJE</a:t>
            </a:r>
          </a:p>
          <a:p>
            <a:pPr marL="0" indent="0">
              <a:buNone/>
            </a:pPr>
            <a:r>
              <a:rPr lang="en-US" dirty="0"/>
              <a:t>   MARKTECONOMIE.</a:t>
            </a:r>
          </a:p>
          <a:p>
            <a:pPr marL="0" indent="0">
              <a:buNone/>
            </a:pPr>
            <a:endParaRPr lang="en-US" dirty="0"/>
          </a:p>
          <a:p>
            <a:r>
              <a:rPr lang="en-US" dirty="0"/>
              <a:t>CHINA:</a:t>
            </a:r>
          </a:p>
          <a:p>
            <a:pPr marL="0" indent="0">
              <a:buNone/>
            </a:pPr>
            <a:r>
              <a:rPr lang="en-US" dirty="0"/>
              <a:t>   AUTORITAIR, STAATS-KAPITALISTISCH, ANDER IDEE VAN  </a:t>
            </a:r>
          </a:p>
          <a:p>
            <a:pPr marL="0" indent="0">
              <a:buNone/>
            </a:pPr>
            <a:r>
              <a:rPr lang="en-US" dirty="0"/>
              <a:t>   MENSENRECHTEN</a:t>
            </a:r>
          </a:p>
        </p:txBody>
      </p:sp>
    </p:spTree>
    <p:extLst>
      <p:ext uri="{BB962C8B-B14F-4D97-AF65-F5344CB8AC3E}">
        <p14:creationId xmlns:p14="http://schemas.microsoft.com/office/powerpoint/2010/main" val="22799676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89F70F-CC4F-4169-A717-B713D46DFDF8}"/>
              </a:ext>
            </a:extLst>
          </p:cNvPr>
          <p:cNvSpPr>
            <a:spLocks noGrp="1"/>
          </p:cNvSpPr>
          <p:nvPr>
            <p:ph type="title"/>
          </p:nvPr>
        </p:nvSpPr>
        <p:spPr>
          <a:xfrm>
            <a:off x="1115568" y="548640"/>
            <a:ext cx="10168128" cy="704088"/>
          </a:xfrm>
        </p:spPr>
        <p:txBody>
          <a:bodyPr>
            <a:normAutofit fontScale="90000"/>
          </a:bodyPr>
          <a:lstStyle/>
          <a:p>
            <a:r>
              <a:rPr lang="nl-NL" sz="5300" dirty="0"/>
              <a:t>Modernisering is verwestersing (?)</a:t>
            </a:r>
            <a:br>
              <a:rPr lang="nl-NL" sz="3700" dirty="0"/>
            </a:br>
            <a:endParaRPr lang="nl-NL" sz="3700" dirty="0"/>
          </a:p>
        </p:txBody>
      </p:sp>
      <p:pic>
        <p:nvPicPr>
          <p:cNvPr id="4098" name="Picture 2" descr="Afbeeldingsresultaat voor document number 9 china">
            <a:extLst>
              <a:ext uri="{FF2B5EF4-FFF2-40B4-BE49-F238E27FC236}">
                <a16:creationId xmlns:a16="http://schemas.microsoft.com/office/drawing/2014/main" id="{5721D64A-4CEA-4454-80AF-948416675F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356" r="2235" b="-1"/>
          <a:stretch/>
        </p:blipFill>
        <p:spPr bwMode="auto">
          <a:xfrm>
            <a:off x="908304" y="2478024"/>
            <a:ext cx="6009855" cy="3694176"/>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1888DB92-AE0B-43C3-B151-18585F7C8F8A}"/>
              </a:ext>
            </a:extLst>
          </p:cNvPr>
          <p:cNvSpPr>
            <a:spLocks noGrp="1"/>
          </p:cNvSpPr>
          <p:nvPr>
            <p:ph idx="1"/>
          </p:nvPr>
        </p:nvSpPr>
        <p:spPr>
          <a:xfrm>
            <a:off x="7411453" y="2478024"/>
            <a:ext cx="3872243" cy="3694176"/>
          </a:xfrm>
        </p:spPr>
        <p:txBody>
          <a:bodyPr anchor="ctr">
            <a:noAutofit/>
          </a:bodyPr>
          <a:lstStyle/>
          <a:p>
            <a:pPr marL="0" indent="0">
              <a:buNone/>
            </a:pPr>
            <a:r>
              <a:rPr lang="nl-NL" sz="2000" dirty="0"/>
              <a:t>Document nr. 9: zeven verboden thema’s (westerse waarden):</a:t>
            </a:r>
          </a:p>
          <a:p>
            <a:pPr>
              <a:buFontTx/>
              <a:buChar char="-"/>
            </a:pPr>
            <a:r>
              <a:rPr lang="nl-NL" sz="2000" dirty="0"/>
              <a:t>Westerse constitutionele democratie</a:t>
            </a:r>
          </a:p>
          <a:p>
            <a:pPr>
              <a:buFontTx/>
              <a:buChar char="-"/>
            </a:pPr>
            <a:r>
              <a:rPr lang="nl-NL" sz="2000" dirty="0"/>
              <a:t>Universele waarden</a:t>
            </a:r>
          </a:p>
          <a:p>
            <a:pPr>
              <a:buFontTx/>
              <a:buChar char="-"/>
            </a:pPr>
            <a:r>
              <a:rPr lang="nl-NL" sz="2000" dirty="0"/>
              <a:t>Civiele samenleving</a:t>
            </a:r>
          </a:p>
          <a:p>
            <a:pPr>
              <a:buFontTx/>
              <a:buChar char="-"/>
            </a:pPr>
            <a:r>
              <a:rPr lang="nl-NL" sz="2000" dirty="0"/>
              <a:t>Neoliberalisme</a:t>
            </a:r>
          </a:p>
          <a:p>
            <a:pPr>
              <a:buFontTx/>
              <a:buChar char="-"/>
            </a:pPr>
            <a:r>
              <a:rPr lang="nl-NL" sz="2000" dirty="0"/>
              <a:t>Westerse opvatting over onafhankelijke journalistiek</a:t>
            </a:r>
          </a:p>
          <a:p>
            <a:pPr>
              <a:buFontTx/>
              <a:buChar char="-"/>
            </a:pPr>
            <a:r>
              <a:rPr lang="nl-NL" sz="2000" dirty="0"/>
              <a:t>Historisch nihilisme</a:t>
            </a:r>
          </a:p>
          <a:p>
            <a:pPr>
              <a:buFontTx/>
              <a:buChar char="-"/>
            </a:pPr>
            <a:r>
              <a:rPr lang="nl-NL" sz="2000" dirty="0"/>
              <a:t>Kritiek op economische hervormingen van </a:t>
            </a:r>
            <a:r>
              <a:rPr lang="nl-NL" sz="2000" dirty="0" err="1"/>
              <a:t>Deng</a:t>
            </a:r>
            <a:r>
              <a:rPr lang="nl-NL" sz="2000" dirty="0"/>
              <a:t> </a:t>
            </a:r>
            <a:r>
              <a:rPr lang="nl-NL" sz="2000" dirty="0" err="1"/>
              <a:t>Xiaoping</a:t>
            </a:r>
            <a:r>
              <a:rPr lang="nl-NL" sz="2000" dirty="0"/>
              <a:t> en op socialistisch karakter van officiële ideologie</a:t>
            </a:r>
          </a:p>
        </p:txBody>
      </p:sp>
    </p:spTree>
    <p:extLst>
      <p:ext uri="{BB962C8B-B14F-4D97-AF65-F5344CB8AC3E}">
        <p14:creationId xmlns:p14="http://schemas.microsoft.com/office/powerpoint/2010/main" val="29318012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638E-966D-4667-9EA5-390E5EE572CF}"/>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a:solidFill>
                  <a:srgbClr val="FFFFFF"/>
                </a:solidFill>
                <a:latin typeface="+mj-lt"/>
                <a:ea typeface="+mj-ea"/>
                <a:cs typeface="+mj-cs"/>
              </a:rPr>
              <a:t>WORDT CHINA ZOALS WIJ ..??</a:t>
            </a:r>
          </a:p>
        </p:txBody>
      </p:sp>
      <p:pic>
        <p:nvPicPr>
          <p:cNvPr id="4" name="Picture 2" descr="Francis Fukuyama and the End of  History">
            <a:extLst>
              <a:ext uri="{FF2B5EF4-FFF2-40B4-BE49-F238E27FC236}">
                <a16:creationId xmlns:a16="http://schemas.microsoft.com/office/drawing/2014/main" id="{5341691F-CB05-410C-A61E-4ACCBAEF6A7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4944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433EA-7D1A-4E30-B285-31C49B0B1EFE}"/>
              </a:ext>
            </a:extLst>
          </p:cNvPr>
          <p:cNvSpPr>
            <a:spLocks noGrp="1"/>
          </p:cNvSpPr>
          <p:nvPr>
            <p:ph type="title"/>
          </p:nvPr>
        </p:nvSpPr>
        <p:spPr>
          <a:xfrm>
            <a:off x="655320" y="365125"/>
            <a:ext cx="5120114" cy="1692794"/>
          </a:xfrm>
        </p:spPr>
        <p:txBody>
          <a:bodyPr>
            <a:normAutofit fontScale="90000"/>
          </a:bodyPr>
          <a:lstStyle/>
          <a:p>
            <a:r>
              <a:rPr lang="en-US" dirty="0"/>
              <a:t>WESTERS IDEE: MODERNISERING = VERWESTERSING</a:t>
            </a:r>
          </a:p>
        </p:txBody>
      </p:sp>
      <p:sp>
        <p:nvSpPr>
          <p:cNvPr id="3" name="Content Placeholder 2">
            <a:extLst>
              <a:ext uri="{FF2B5EF4-FFF2-40B4-BE49-F238E27FC236}">
                <a16:creationId xmlns:a16="http://schemas.microsoft.com/office/drawing/2014/main" id="{AE1395E0-7D1B-40D6-A0D6-C33F7C42D4C5}"/>
              </a:ext>
            </a:extLst>
          </p:cNvPr>
          <p:cNvSpPr>
            <a:spLocks noGrp="1"/>
          </p:cNvSpPr>
          <p:nvPr>
            <p:ph idx="1"/>
          </p:nvPr>
        </p:nvSpPr>
        <p:spPr>
          <a:xfrm>
            <a:off x="655321" y="2575034"/>
            <a:ext cx="5120113" cy="3462228"/>
          </a:xfrm>
        </p:spPr>
        <p:txBody>
          <a:bodyPr>
            <a:noAutofit/>
          </a:bodyPr>
          <a:lstStyle/>
          <a:p>
            <a:r>
              <a:rPr lang="en-US" sz="2400" dirty="0"/>
              <a:t>ALS CHINA MODERNISEERT WORDT HET (AUTOMATISCH) MEER WESTERS: </a:t>
            </a:r>
          </a:p>
          <a:p>
            <a:pPr marL="0" indent="0">
              <a:buNone/>
            </a:pPr>
            <a:r>
              <a:rPr lang="en-US" sz="2400" dirty="0"/>
              <a:t>   - DEMOCRATISCH</a:t>
            </a:r>
          </a:p>
          <a:p>
            <a:pPr marL="0" indent="0">
              <a:buNone/>
            </a:pPr>
            <a:r>
              <a:rPr lang="en-US" sz="2400" dirty="0"/>
              <a:t>   - LIBERAAL – KAPITALISTISCH</a:t>
            </a:r>
          </a:p>
          <a:p>
            <a:pPr marL="0" indent="0">
              <a:buNone/>
            </a:pPr>
            <a:endParaRPr lang="en-US" sz="2400" dirty="0"/>
          </a:p>
          <a:p>
            <a:r>
              <a:rPr lang="en-US" sz="2400" dirty="0"/>
              <a:t>VRIJHEID EN DEMOCRATIE BRACHTEN WELVAART IN HET WESTEN; VOORWAARDELIJK VOOR  ECONOMISCHE ONTWIKKELING IN DE REST VAN DE WERELD.</a:t>
            </a:r>
          </a:p>
        </p:txBody>
      </p:sp>
      <p:pic>
        <p:nvPicPr>
          <p:cNvPr id="3074" name="Picture 2" descr="Afbeeldingsresultaat voor MCDONALD'S IN CHINA">
            <a:extLst>
              <a:ext uri="{FF2B5EF4-FFF2-40B4-BE49-F238E27FC236}">
                <a16:creationId xmlns:a16="http://schemas.microsoft.com/office/drawing/2014/main" id="{D3FD0D98-13D4-4EBB-9938-C42DA799C6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300" r="22252" b="-1"/>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8507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5B65E-DF0F-422B-A2E5-9478BCAB72C1}"/>
              </a:ext>
            </a:extLst>
          </p:cNvPr>
          <p:cNvSpPr>
            <a:spLocks noGrp="1"/>
          </p:cNvSpPr>
          <p:nvPr>
            <p:ph type="title"/>
          </p:nvPr>
        </p:nvSpPr>
        <p:spPr>
          <a:xfrm>
            <a:off x="4965430" y="629268"/>
            <a:ext cx="6586491" cy="1286160"/>
          </a:xfrm>
        </p:spPr>
        <p:txBody>
          <a:bodyPr anchor="b">
            <a:normAutofit/>
          </a:bodyPr>
          <a:lstStyle/>
          <a:p>
            <a:r>
              <a:rPr lang="en-US" sz="4100" dirty="0"/>
              <a:t>MARTIN JAQUES (WHEN CHINA RULES THE WORLD)</a:t>
            </a:r>
          </a:p>
        </p:txBody>
      </p:sp>
      <p:pic>
        <p:nvPicPr>
          <p:cNvPr id="4098" name="Picture 2" descr="9780140276046 - When China rules the world">
            <a:extLst>
              <a:ext uri="{FF2B5EF4-FFF2-40B4-BE49-F238E27FC236}">
                <a16:creationId xmlns:a16="http://schemas.microsoft.com/office/drawing/2014/main" id="{F834B116-DC57-41A9-A4FF-DAA0FFE6C0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49" r="-1" b="2488"/>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05611F0-FA8E-40F1-877B-570D19480124}"/>
              </a:ext>
            </a:extLst>
          </p:cNvPr>
          <p:cNvSpPr>
            <a:spLocks noGrp="1"/>
          </p:cNvSpPr>
          <p:nvPr>
            <p:ph idx="1"/>
          </p:nvPr>
        </p:nvSpPr>
        <p:spPr>
          <a:xfrm>
            <a:off x="5080934" y="2111975"/>
            <a:ext cx="6586489" cy="3785419"/>
          </a:xfrm>
        </p:spPr>
        <p:txBody>
          <a:bodyPr>
            <a:normAutofit/>
          </a:bodyPr>
          <a:lstStyle/>
          <a:p>
            <a:r>
              <a:rPr lang="en-US" sz="3200" dirty="0"/>
              <a:t>CHINA IS </a:t>
            </a:r>
            <a:r>
              <a:rPr lang="en-US" sz="3200" dirty="0">
                <a:solidFill>
                  <a:srgbClr val="FF0000"/>
                </a:solidFill>
              </a:rPr>
              <a:t>WEZENLIJK ANDERS</a:t>
            </a:r>
          </a:p>
          <a:p>
            <a:r>
              <a:rPr lang="en-US" sz="3200" dirty="0"/>
              <a:t>RESULTAAT VAN 3000 JAAR GESCHIEDENIS</a:t>
            </a:r>
          </a:p>
          <a:p>
            <a:r>
              <a:rPr lang="en-US" sz="3200" dirty="0"/>
              <a:t>ENORME ECONOMISCHE ONTWIKKELING, ZONDER DEMOCRATIE EN INDIVIDUELE VRIJHEID…</a:t>
            </a:r>
          </a:p>
        </p:txBody>
      </p:sp>
    </p:spTree>
    <p:extLst>
      <p:ext uri="{BB962C8B-B14F-4D97-AF65-F5344CB8AC3E}">
        <p14:creationId xmlns:p14="http://schemas.microsoft.com/office/powerpoint/2010/main" val="8902487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AA554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CFC7E040-8567-494F-81E5-73D121621151}"/>
              </a:ext>
            </a:extLst>
          </p:cNvPr>
          <p:cNvSpPr>
            <a:spLocks noGrp="1"/>
          </p:cNvSpPr>
          <p:nvPr>
            <p:ph type="title"/>
          </p:nvPr>
        </p:nvSpPr>
        <p:spPr>
          <a:xfrm>
            <a:off x="524256" y="4767072"/>
            <a:ext cx="6594189" cy="1625210"/>
          </a:xfrm>
        </p:spPr>
        <p:txBody>
          <a:bodyPr>
            <a:normAutofit/>
          </a:bodyPr>
          <a:lstStyle/>
          <a:p>
            <a:pPr algn="r"/>
            <a:r>
              <a:rPr lang="nl-NL">
                <a:solidFill>
                  <a:srgbClr val="FFFFFF"/>
                </a:solidFill>
              </a:rPr>
              <a:t>De eeuw van China…?</a:t>
            </a:r>
          </a:p>
        </p:txBody>
      </p:sp>
      <p:pic>
        <p:nvPicPr>
          <p:cNvPr id="3074" name="Picture 2" descr="Afbeeldingsresultaat voor martin jacques">
            <a:extLst>
              <a:ext uri="{FF2B5EF4-FFF2-40B4-BE49-F238E27FC236}">
                <a16:creationId xmlns:a16="http://schemas.microsoft.com/office/drawing/2014/main" id="{56EAC633-50D0-45A6-B57C-EB45B22999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3529" b="-1"/>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F95F9BCF-FB1D-4620-9134-687A10B73D3F}"/>
              </a:ext>
            </a:extLst>
          </p:cNvPr>
          <p:cNvSpPr>
            <a:spLocks noGrp="1"/>
          </p:cNvSpPr>
          <p:nvPr>
            <p:ph idx="1"/>
          </p:nvPr>
        </p:nvSpPr>
        <p:spPr>
          <a:xfrm>
            <a:off x="8029319" y="917725"/>
            <a:ext cx="3424739" cy="4852362"/>
          </a:xfrm>
        </p:spPr>
        <p:txBody>
          <a:bodyPr anchor="ctr">
            <a:normAutofit fontScale="92500" lnSpcReduction="10000"/>
          </a:bodyPr>
          <a:lstStyle/>
          <a:p>
            <a:r>
              <a:rPr lang="nl-NL" sz="2000" dirty="0">
                <a:solidFill>
                  <a:srgbClr val="FFFFFF"/>
                </a:solidFill>
              </a:rPr>
              <a:t>Martin Jaques: dit (westers universalisme) is een misverstand</a:t>
            </a:r>
          </a:p>
          <a:p>
            <a:r>
              <a:rPr lang="nl-NL" sz="2000" dirty="0">
                <a:solidFill>
                  <a:srgbClr val="FFFFFF"/>
                </a:solidFill>
              </a:rPr>
              <a:t>China zal nooit een westers land worden&gt; miskenning van duizenden jaren geschiedenis:</a:t>
            </a:r>
          </a:p>
          <a:p>
            <a:pPr>
              <a:buFontTx/>
              <a:buChar char="-"/>
            </a:pPr>
            <a:r>
              <a:rPr lang="nl-NL" sz="2000" dirty="0">
                <a:solidFill>
                  <a:srgbClr val="FFFFFF"/>
                </a:solidFill>
              </a:rPr>
              <a:t>Westen: 1776, 1789, Industriële revolutie, twee wereldoorlogen, 1917, 1989  </a:t>
            </a:r>
          </a:p>
          <a:p>
            <a:pPr>
              <a:buFontTx/>
              <a:buChar char="-"/>
            </a:pPr>
            <a:r>
              <a:rPr lang="nl-NL" sz="2000" dirty="0">
                <a:solidFill>
                  <a:srgbClr val="FFFFFF"/>
                </a:solidFill>
              </a:rPr>
              <a:t>China: 221 </a:t>
            </a:r>
            <a:r>
              <a:rPr lang="nl-NL" sz="2000" dirty="0" err="1">
                <a:solidFill>
                  <a:srgbClr val="FFFFFF"/>
                </a:solidFill>
              </a:rPr>
              <a:t>vChr</a:t>
            </a:r>
            <a:r>
              <a:rPr lang="nl-NL" sz="2000" dirty="0">
                <a:solidFill>
                  <a:srgbClr val="FFFFFF"/>
                </a:solidFill>
              </a:rPr>
              <a:t>., Tang, Song, </a:t>
            </a:r>
            <a:r>
              <a:rPr lang="nl-NL" sz="2000" dirty="0" err="1">
                <a:solidFill>
                  <a:srgbClr val="FFFFFF"/>
                </a:solidFill>
              </a:rPr>
              <a:t>Ming</a:t>
            </a:r>
            <a:r>
              <a:rPr lang="nl-NL" sz="2000" dirty="0">
                <a:solidFill>
                  <a:srgbClr val="FFFFFF"/>
                </a:solidFill>
              </a:rPr>
              <a:t>, </a:t>
            </a:r>
            <a:r>
              <a:rPr lang="nl-NL" sz="2000" dirty="0" err="1">
                <a:solidFill>
                  <a:srgbClr val="FFFFFF"/>
                </a:solidFill>
              </a:rPr>
              <a:t>Qing</a:t>
            </a:r>
            <a:r>
              <a:rPr lang="nl-NL" sz="2000" dirty="0">
                <a:solidFill>
                  <a:srgbClr val="FFFFFF"/>
                </a:solidFill>
              </a:rPr>
              <a:t>, Opiumoorlogen, 1911, Japanse kolonisatie, 1949, 1978</a:t>
            </a:r>
          </a:p>
          <a:p>
            <a:pPr>
              <a:buFontTx/>
              <a:buChar char="-"/>
            </a:pPr>
            <a:endParaRPr lang="nl-NL" sz="2000" dirty="0">
              <a:solidFill>
                <a:srgbClr val="FFFFFF"/>
              </a:solidFill>
            </a:endParaRPr>
          </a:p>
          <a:p>
            <a:r>
              <a:rPr lang="nl-NL" sz="2000" dirty="0">
                <a:solidFill>
                  <a:srgbClr val="FFFFFF"/>
                </a:solidFill>
              </a:rPr>
              <a:t>(Integendeel: de wereld zal ‘</a:t>
            </a:r>
            <a:r>
              <a:rPr lang="nl-NL" sz="2000" dirty="0" err="1">
                <a:solidFill>
                  <a:srgbClr val="FFFFFF"/>
                </a:solidFill>
              </a:rPr>
              <a:t>Chineser</a:t>
            </a:r>
            <a:r>
              <a:rPr lang="nl-NL" sz="2000" dirty="0">
                <a:solidFill>
                  <a:srgbClr val="FFFFFF"/>
                </a:solidFill>
              </a:rPr>
              <a:t>’ worden)</a:t>
            </a:r>
          </a:p>
          <a:p>
            <a:pPr marL="0" indent="0">
              <a:buNone/>
            </a:pPr>
            <a:endParaRPr lang="nl-NL" sz="1700" dirty="0">
              <a:solidFill>
                <a:srgbClr val="FFFFFF"/>
              </a:solidFill>
            </a:endParaRPr>
          </a:p>
        </p:txBody>
      </p:sp>
    </p:spTree>
    <p:extLst>
      <p:ext uri="{BB962C8B-B14F-4D97-AF65-F5344CB8AC3E}">
        <p14:creationId xmlns:p14="http://schemas.microsoft.com/office/powerpoint/2010/main" val="17430886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B1D61C-3C51-4AEE-933B-D5F8EEA4980E}"/>
              </a:ext>
            </a:extLst>
          </p:cNvPr>
          <p:cNvSpPr>
            <a:spLocks noGrp="1"/>
          </p:cNvSpPr>
          <p:nvPr>
            <p:ph type="title"/>
          </p:nvPr>
        </p:nvSpPr>
        <p:spPr>
          <a:xfrm>
            <a:off x="4965430" y="629268"/>
            <a:ext cx="6586491" cy="1286160"/>
          </a:xfrm>
        </p:spPr>
        <p:txBody>
          <a:bodyPr anchor="b">
            <a:normAutofit/>
          </a:bodyPr>
          <a:lstStyle/>
          <a:p>
            <a:r>
              <a:rPr lang="nl-NL" dirty="0"/>
              <a:t>Van der Putten:  </a:t>
            </a:r>
          </a:p>
        </p:txBody>
      </p:sp>
      <p:sp>
        <p:nvSpPr>
          <p:cNvPr id="3" name="Tijdelijke aanduiding voor inhoud 2">
            <a:extLst>
              <a:ext uri="{FF2B5EF4-FFF2-40B4-BE49-F238E27FC236}">
                <a16:creationId xmlns:a16="http://schemas.microsoft.com/office/drawing/2014/main" id="{08B021C4-43E3-41BC-89D8-6BFF513F9F83}"/>
              </a:ext>
            </a:extLst>
          </p:cNvPr>
          <p:cNvSpPr>
            <a:spLocks noGrp="1"/>
          </p:cNvSpPr>
          <p:nvPr>
            <p:ph idx="1"/>
          </p:nvPr>
        </p:nvSpPr>
        <p:spPr>
          <a:xfrm>
            <a:off x="4965431" y="2438400"/>
            <a:ext cx="6586489" cy="3785419"/>
          </a:xfrm>
        </p:spPr>
        <p:txBody>
          <a:bodyPr>
            <a:normAutofit/>
          </a:bodyPr>
          <a:lstStyle/>
          <a:p>
            <a:pPr marL="0" indent="0">
              <a:buNone/>
            </a:pPr>
            <a:r>
              <a:rPr lang="nl-NL" sz="2000" i="1" dirty="0"/>
              <a:t>‘</a:t>
            </a:r>
            <a:r>
              <a:rPr lang="nl-NL" sz="2400" i="1" dirty="0"/>
              <a:t>De moeder van alle misvattingen is het idee dat China een land is als alle andere. China beschouwt zich als een superieure beschavingsstaat waarin de rest van de wereld haar natuurlijke leider dient te herkennen.’</a:t>
            </a:r>
          </a:p>
          <a:p>
            <a:pPr marL="0" indent="0">
              <a:buNone/>
            </a:pPr>
            <a:endParaRPr lang="nl-NL" sz="2000" dirty="0"/>
          </a:p>
          <a:p>
            <a:pPr marL="0" indent="0">
              <a:buNone/>
            </a:pPr>
            <a:r>
              <a:rPr lang="nl-NL" sz="2400" dirty="0"/>
              <a:t>‘</a:t>
            </a:r>
            <a:r>
              <a:rPr lang="nl-NL" sz="2400" i="1" dirty="0"/>
              <a:t>De stiefmoeder van het westers wanbegrip over China is de vanzelfsprekendheid waarmee het Westen zichzelf zag – en nog vaak ziet – als de mondiale maat.’</a:t>
            </a:r>
          </a:p>
          <a:p>
            <a:pPr marL="0" indent="0">
              <a:buNone/>
            </a:pPr>
            <a:endParaRPr lang="nl-NL" sz="2000" dirty="0"/>
          </a:p>
        </p:txBody>
      </p:sp>
      <p:pic>
        <p:nvPicPr>
          <p:cNvPr id="1026" name="Picture 2" descr="bol.com | Fabels over China, Jan van der Putten | 9789044541809 ...">
            <a:extLst>
              <a:ext uri="{FF2B5EF4-FFF2-40B4-BE49-F238E27FC236}">
                <a16:creationId xmlns:a16="http://schemas.microsoft.com/office/drawing/2014/main" id="{0A9099DE-30F7-49F8-80C4-C53D0BA277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6795"/>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B44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52449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1DBB7C-412E-4D03-B87C-4ED3771C2D5D}"/>
              </a:ext>
            </a:extLst>
          </p:cNvPr>
          <p:cNvSpPr>
            <a:spLocks noGrp="1"/>
          </p:cNvSpPr>
          <p:nvPr>
            <p:ph type="title"/>
          </p:nvPr>
        </p:nvSpPr>
        <p:spPr>
          <a:xfrm>
            <a:off x="581646" y="349664"/>
            <a:ext cx="5845571" cy="1638377"/>
          </a:xfrm>
        </p:spPr>
        <p:txBody>
          <a:bodyPr anchor="b">
            <a:normAutofit/>
          </a:bodyPr>
          <a:lstStyle/>
          <a:p>
            <a:r>
              <a:rPr lang="nl-NL" sz="4800" dirty="0"/>
              <a:t>Modernisering = verwestersing?</a:t>
            </a:r>
          </a:p>
        </p:txBody>
      </p:sp>
      <p:sp>
        <p:nvSpPr>
          <p:cNvPr id="3" name="Tijdelijke aanduiding voor inhoud 2">
            <a:extLst>
              <a:ext uri="{FF2B5EF4-FFF2-40B4-BE49-F238E27FC236}">
                <a16:creationId xmlns:a16="http://schemas.microsoft.com/office/drawing/2014/main" id="{29C34189-43B8-45AC-B77D-C3F76D621FB8}"/>
              </a:ext>
            </a:extLst>
          </p:cNvPr>
          <p:cNvSpPr>
            <a:spLocks noGrp="1"/>
          </p:cNvSpPr>
          <p:nvPr>
            <p:ph idx="1"/>
          </p:nvPr>
        </p:nvSpPr>
        <p:spPr>
          <a:xfrm>
            <a:off x="587988" y="2620641"/>
            <a:ext cx="5837750" cy="3023702"/>
          </a:xfrm>
        </p:spPr>
        <p:txBody>
          <a:bodyPr anchor="ctr">
            <a:noAutofit/>
          </a:bodyPr>
          <a:lstStyle/>
          <a:p>
            <a:pPr marL="0" indent="0">
              <a:buNone/>
            </a:pPr>
            <a:r>
              <a:rPr lang="nl-NL" sz="1800" dirty="0"/>
              <a:t>‘De bordjes zijn verhangen’</a:t>
            </a:r>
          </a:p>
          <a:p>
            <a:pPr marL="0" indent="0">
              <a:buNone/>
            </a:pPr>
            <a:r>
              <a:rPr lang="nl-NL" sz="1800" dirty="0"/>
              <a:t>‘China kan niet meer straffeloos mishaagd worden, en de lokroep van de Chinese markt is vrijwel onweerstaanbaar.’</a:t>
            </a:r>
          </a:p>
          <a:p>
            <a:pPr marL="0" indent="0">
              <a:buNone/>
            </a:pPr>
            <a:endParaRPr lang="nl-NL" sz="1800" dirty="0"/>
          </a:p>
          <a:p>
            <a:pPr>
              <a:buFontTx/>
              <a:buChar char="-"/>
            </a:pPr>
            <a:r>
              <a:rPr lang="nl-NL" sz="1800" dirty="0"/>
              <a:t>‘Gekuiste’ vertalingen in het Chinees</a:t>
            </a:r>
          </a:p>
          <a:p>
            <a:pPr>
              <a:buFontTx/>
              <a:buChar char="-"/>
            </a:pPr>
            <a:r>
              <a:rPr lang="nl-NL" sz="1800" dirty="0"/>
              <a:t>Op sommige websites geen China-kritische artikelen meer</a:t>
            </a:r>
          </a:p>
          <a:p>
            <a:pPr>
              <a:buFontTx/>
              <a:buChar char="-"/>
            </a:pPr>
            <a:r>
              <a:rPr lang="nl-NL" sz="1800" dirty="0"/>
              <a:t>CBS en ‘The </a:t>
            </a:r>
            <a:r>
              <a:rPr lang="nl-NL" sz="1800" dirty="0" err="1"/>
              <a:t>good</a:t>
            </a:r>
            <a:r>
              <a:rPr lang="nl-NL" sz="1800" dirty="0"/>
              <a:t>  </a:t>
            </a:r>
            <a:r>
              <a:rPr lang="nl-NL" sz="1800" dirty="0" err="1"/>
              <a:t>fight</a:t>
            </a:r>
            <a:r>
              <a:rPr lang="nl-NL" sz="1800" dirty="0"/>
              <a:t>’ (zelf) censuur</a:t>
            </a:r>
          </a:p>
          <a:p>
            <a:pPr>
              <a:buFontTx/>
              <a:buChar char="-"/>
            </a:pPr>
            <a:r>
              <a:rPr lang="nl-NL" sz="1800" dirty="0"/>
              <a:t>Chinese toeristen</a:t>
            </a:r>
          </a:p>
          <a:p>
            <a:pPr>
              <a:buFontTx/>
              <a:buChar char="-"/>
            </a:pPr>
            <a:r>
              <a:rPr lang="nl-NL" sz="1800" dirty="0"/>
              <a:t>‘Zeeschildpadden’</a:t>
            </a:r>
          </a:p>
          <a:p>
            <a:pPr>
              <a:buFontTx/>
              <a:buChar char="-"/>
            </a:pPr>
            <a:r>
              <a:rPr lang="nl-NL" sz="1800" dirty="0"/>
              <a:t>‘Niet google heeft China veranderd, maar omgekeerd’</a:t>
            </a:r>
          </a:p>
        </p:txBody>
      </p:sp>
      <p:pic>
        <p:nvPicPr>
          <p:cNvPr id="1026" name="Picture 2" descr="Afbeeldingsresultaat voor the china fantasy why capitalism will not bring democracy to china">
            <a:extLst>
              <a:ext uri="{FF2B5EF4-FFF2-40B4-BE49-F238E27FC236}">
                <a16:creationId xmlns:a16="http://schemas.microsoft.com/office/drawing/2014/main" id="{689833EF-4898-4B71-9E73-33EDB80E39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070" b="12459"/>
          <a:stretch/>
        </p:blipFill>
        <p:spPr bwMode="auto">
          <a:xfrm>
            <a:off x="7368496" y="472213"/>
            <a:ext cx="4235516" cy="6154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61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4A7AE4-9DE2-49B3-8C3F-276301CFA869}"/>
              </a:ext>
            </a:extLst>
          </p:cNvPr>
          <p:cNvSpPr>
            <a:spLocks noGrp="1"/>
          </p:cNvSpPr>
          <p:nvPr>
            <p:ph type="title"/>
          </p:nvPr>
        </p:nvSpPr>
        <p:spPr>
          <a:xfrm>
            <a:off x="838200" y="365125"/>
            <a:ext cx="10515599" cy="1325563"/>
          </a:xfrm>
        </p:spPr>
        <p:txBody>
          <a:bodyPr>
            <a:normAutofit/>
          </a:bodyPr>
          <a:lstStyle/>
          <a:p>
            <a:r>
              <a:rPr lang="nl-NL"/>
              <a:t>De eeuw van China…?</a:t>
            </a:r>
            <a:endParaRPr lang="nl-NL" dirty="0"/>
          </a:p>
        </p:txBody>
      </p:sp>
      <p:sp>
        <p:nvSpPr>
          <p:cNvPr id="3" name="Tijdelijke aanduiding voor inhoud 2">
            <a:extLst>
              <a:ext uri="{FF2B5EF4-FFF2-40B4-BE49-F238E27FC236}">
                <a16:creationId xmlns:a16="http://schemas.microsoft.com/office/drawing/2014/main" id="{157FEBCE-6350-45C0-B72A-B88B051A166B}"/>
              </a:ext>
            </a:extLst>
          </p:cNvPr>
          <p:cNvSpPr>
            <a:spLocks noGrp="1"/>
          </p:cNvSpPr>
          <p:nvPr>
            <p:ph idx="1"/>
          </p:nvPr>
        </p:nvSpPr>
        <p:spPr>
          <a:xfrm>
            <a:off x="838200" y="1825625"/>
            <a:ext cx="5393361" cy="4351338"/>
          </a:xfrm>
        </p:spPr>
        <p:txBody>
          <a:bodyPr>
            <a:normAutofit/>
          </a:bodyPr>
          <a:lstStyle/>
          <a:p>
            <a:r>
              <a:rPr lang="nl-NL" dirty="0"/>
              <a:t>Een 21</a:t>
            </a:r>
            <a:r>
              <a:rPr lang="nl-NL" baseline="30000" dirty="0"/>
              <a:t>e</a:t>
            </a:r>
            <a:r>
              <a:rPr lang="nl-NL" dirty="0"/>
              <a:t> eeuw met Chinese karakteristieken</a:t>
            </a:r>
          </a:p>
          <a:p>
            <a:r>
              <a:rPr lang="nl-NL" dirty="0"/>
              <a:t>Chinese droom: ‘Sterk, geciviliseerd, harmonieus, mooi’. </a:t>
            </a:r>
          </a:p>
          <a:p>
            <a:pPr>
              <a:buFontTx/>
              <a:buChar char="-"/>
            </a:pPr>
            <a:r>
              <a:rPr lang="nl-NL" dirty="0"/>
              <a:t>‘Gematigd welvarend’ 2020</a:t>
            </a:r>
          </a:p>
          <a:p>
            <a:pPr>
              <a:buFontTx/>
              <a:buChar char="-"/>
            </a:pPr>
            <a:r>
              <a:rPr lang="nl-NL" dirty="0"/>
              <a:t>‘Leidende innovatieve natie’ (2035)</a:t>
            </a:r>
          </a:p>
          <a:p>
            <a:pPr>
              <a:buFontTx/>
              <a:buChar char="-"/>
            </a:pPr>
            <a:r>
              <a:rPr lang="nl-NL" dirty="0"/>
              <a:t>Wereldleider 2049 </a:t>
            </a:r>
          </a:p>
        </p:txBody>
      </p:sp>
      <p:pic>
        <p:nvPicPr>
          <p:cNvPr id="2050" name="Picture 2" descr="Afbeeldingsresultaat voor The chinese dream">
            <a:extLst>
              <a:ext uri="{FF2B5EF4-FFF2-40B4-BE49-F238E27FC236}">
                <a16:creationId xmlns:a16="http://schemas.microsoft.com/office/drawing/2014/main" id="{250A7605-BD09-4924-8F9D-F09FFF57BD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2"/>
          <a:stretch/>
        </p:blipFill>
        <p:spPr bwMode="auto">
          <a:xfrm>
            <a:off x="6462782" y="1369144"/>
            <a:ext cx="4504881" cy="450488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085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2648" y="1078992"/>
            <a:ext cx="6268770" cy="1536192"/>
          </a:xfrm>
        </p:spPr>
        <p:txBody>
          <a:bodyPr vert="horz" lIns="91440" tIns="45720" rIns="91440" bIns="45720" rtlCol="0" anchor="b">
            <a:normAutofit/>
          </a:bodyPr>
          <a:lstStyle/>
          <a:p>
            <a:r>
              <a:rPr lang="en-US" sz="5200"/>
              <a:t>EEN ANDER PERSPECTIEF…</a:t>
            </a:r>
          </a:p>
        </p:txBody>
      </p:sp>
      <p:sp>
        <p:nvSpPr>
          <p:cNvPr id="3" name="Tijdelijke aanduiding voor inhoud 2"/>
          <p:cNvSpPr>
            <a:spLocks noGrp="1"/>
          </p:cNvSpPr>
          <p:nvPr>
            <p:ph type="body" sz="half" idx="2"/>
          </p:nvPr>
        </p:nvSpPr>
        <p:spPr>
          <a:xfrm>
            <a:off x="615458" y="3355848"/>
            <a:ext cx="6268770" cy="2825496"/>
          </a:xfrm>
        </p:spPr>
        <p:txBody>
          <a:bodyPr vert="horz" lIns="91440" tIns="45720" rIns="91440" bIns="45720" rtlCol="0">
            <a:normAutofit/>
          </a:bodyPr>
          <a:lstStyle/>
          <a:p>
            <a:pPr indent="-228600">
              <a:buFont typeface="Arial" panose="020B0604020202020204" pitchFamily="34" charset="0"/>
              <a:buChar char="•"/>
            </a:pPr>
            <a:r>
              <a:rPr lang="en-US" sz="1900" dirty="0"/>
              <a:t>‘IN DE OGEN VAN </a:t>
            </a:r>
            <a:r>
              <a:rPr lang="en-US" sz="1900" i="1" dirty="0"/>
              <a:t>DE MEESTE MENSEN IN EUROPA </a:t>
            </a:r>
            <a:r>
              <a:rPr lang="en-US" sz="1900" dirty="0"/>
              <a:t>EN AMERIKA IS DE GS VAN DE 20</a:t>
            </a:r>
            <a:r>
              <a:rPr lang="en-US" sz="1900" baseline="30000" dirty="0"/>
              <a:t>E</a:t>
            </a:r>
            <a:r>
              <a:rPr lang="en-US" sz="1900" dirty="0"/>
              <a:t> EEUW GROTENDEELS BEPAALD DOOR DE </a:t>
            </a:r>
            <a:r>
              <a:rPr lang="en-US" sz="1900" b="1" dirty="0"/>
              <a:t>TWEE WERELDOORLOGEN </a:t>
            </a:r>
            <a:r>
              <a:rPr lang="en-US" sz="1900" dirty="0"/>
              <a:t>EN DE LANGDURIGE </a:t>
            </a:r>
            <a:r>
              <a:rPr lang="en-US" sz="1900" b="1" dirty="0"/>
              <a:t>NUCLEAIRE IMPASSE </a:t>
            </a:r>
            <a:r>
              <a:rPr lang="en-US" sz="1900" dirty="0"/>
              <a:t>MET HET SOVJET COMMUNISME.</a:t>
            </a:r>
          </a:p>
          <a:p>
            <a:pPr indent="-228600">
              <a:buFont typeface="Arial" panose="020B0604020202020204" pitchFamily="34" charset="0"/>
              <a:buChar char="•"/>
            </a:pPr>
            <a:r>
              <a:rPr lang="en-US" sz="1900" dirty="0"/>
              <a:t>MAAR INMIDDELS IS DUIDELIJK DAT HET </a:t>
            </a:r>
            <a:r>
              <a:rPr lang="en-US" sz="1900" b="1" dirty="0"/>
              <a:t>INTELLECTUELE EN POLITIEKE ONTWAKEN VAN AZIË </a:t>
            </a:r>
            <a:r>
              <a:rPr lang="en-US" sz="1900" dirty="0"/>
              <a:t>EN DE VERRIJZENIS VAN HET CONTINENT UIT DE RESTEN VAN AZIATISCHE EN EUROPESE RIJKEN </a:t>
            </a:r>
            <a:r>
              <a:rPr lang="en-US" sz="1900" i="1" dirty="0"/>
              <a:t>VOOR DE MEERDERHEID VAN DE WERELDBEVOLKING </a:t>
            </a:r>
            <a:r>
              <a:rPr lang="en-US" sz="1900" dirty="0"/>
              <a:t>DE BELANGRIJKSTE GEBEURTENISSEN VAN DE VORIGE EEUW WAREN.’</a:t>
            </a:r>
          </a:p>
          <a:p>
            <a:pPr marL="0" indent="-228600">
              <a:buFont typeface="Arial" panose="020B0604020202020204" pitchFamily="34" charset="0"/>
              <a:buChar char="•"/>
            </a:pPr>
            <a:endParaRPr lang="en-US" sz="1900" dirty="0"/>
          </a:p>
        </p:txBody>
      </p:sp>
      <p:pic>
        <p:nvPicPr>
          <p:cNvPr id="1026" name="Picture 2" descr="Op de ruïnes van het imperialisme - Pankaj Mishra | Geschiedeniswinkel">
            <a:extLst>
              <a:ext uri="{FF2B5EF4-FFF2-40B4-BE49-F238E27FC236}">
                <a16:creationId xmlns:a16="http://schemas.microsoft.com/office/drawing/2014/main" id="{D26F4E64-30D3-43FE-B6E5-49E4E4F9A2D8}"/>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t="735"/>
          <a:stretch/>
        </p:blipFill>
        <p:spPr bwMode="auto">
          <a:xfrm>
            <a:off x="7684006" y="10"/>
            <a:ext cx="450799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8222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1247" y="978619"/>
            <a:ext cx="3410712" cy="1106424"/>
          </a:xfrm>
        </p:spPr>
        <p:txBody>
          <a:bodyPr>
            <a:normAutofit/>
          </a:bodyPr>
          <a:lstStyle/>
          <a:p>
            <a:r>
              <a:rPr lang="nl-NL" sz="2800"/>
              <a:t>‘CHINESE DROOM’</a:t>
            </a:r>
          </a:p>
        </p:txBody>
      </p:sp>
      <p:sp>
        <p:nvSpPr>
          <p:cNvPr id="3" name="Tijdelijke aanduiding voor inhoud 2"/>
          <p:cNvSpPr>
            <a:spLocks noGrp="1"/>
          </p:cNvSpPr>
          <p:nvPr>
            <p:ph idx="1"/>
          </p:nvPr>
        </p:nvSpPr>
        <p:spPr>
          <a:xfrm>
            <a:off x="841247" y="2359152"/>
            <a:ext cx="3410712" cy="3425043"/>
          </a:xfrm>
        </p:spPr>
        <p:txBody>
          <a:bodyPr>
            <a:noAutofit/>
          </a:bodyPr>
          <a:lstStyle/>
          <a:p>
            <a:r>
              <a:rPr lang="nl-NL" sz="1800" dirty="0"/>
              <a:t>ASSERTIEVE BUITENLANDSE POLITIEK</a:t>
            </a:r>
          </a:p>
          <a:p>
            <a:r>
              <a:rPr lang="nl-NL" sz="1800" dirty="0"/>
              <a:t>GELIJKWAARDIGE POSITIE MET VS</a:t>
            </a:r>
          </a:p>
          <a:p>
            <a:r>
              <a:rPr lang="nl-NL" sz="1800" dirty="0"/>
              <a:t>MEER CHINESE ELEMENTEN IN INTERNATIONALE ORDE</a:t>
            </a:r>
          </a:p>
          <a:p>
            <a:r>
              <a:rPr lang="nl-NL" sz="1800" dirty="0"/>
              <a:t>STREVEN NAAR MULTIPOLAIRE WERELD </a:t>
            </a:r>
          </a:p>
          <a:p>
            <a:pPr marL="0" indent="0">
              <a:buNone/>
            </a:pPr>
            <a:r>
              <a:rPr lang="nl-NL" sz="1800" dirty="0"/>
              <a:t>GEBASEERD OP ECONOMISCHE GROEI</a:t>
            </a:r>
          </a:p>
          <a:p>
            <a:pPr marL="0" indent="0">
              <a:buNone/>
            </a:pPr>
            <a:r>
              <a:rPr lang="nl-NL" sz="1800" dirty="0"/>
              <a:t>FINANCIËLE INVESTERINGSMOGELIJKHEDEN</a:t>
            </a:r>
          </a:p>
          <a:p>
            <a:pPr marL="0" indent="0">
              <a:buNone/>
            </a:pPr>
            <a:r>
              <a:rPr lang="nl-NL" sz="1800" dirty="0"/>
              <a:t>EIGEN INFRASTRUCTUUR</a:t>
            </a:r>
          </a:p>
        </p:txBody>
      </p:sp>
      <p:pic>
        <p:nvPicPr>
          <p:cNvPr id="2050" name="Picture 2" descr="Looking Back on China (3): A Fancy Chinese Dream - NotEnoughGood.com">
            <a:extLst>
              <a:ext uri="{FF2B5EF4-FFF2-40B4-BE49-F238E27FC236}">
                <a16:creationId xmlns:a16="http://schemas.microsoft.com/office/drawing/2014/main" id="{29FD087D-33FB-4A7E-ADC8-CAF5535E86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51" r="3488" b="-1"/>
          <a:stretch/>
        </p:blipFill>
        <p:spPr bwMode="auto">
          <a:xfrm>
            <a:off x="5098533" y="634382"/>
            <a:ext cx="6683130" cy="5495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066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BB1FF-8162-4690-A821-7EE17B6B1040}"/>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WAARDEN</a:t>
            </a:r>
          </a:p>
        </p:txBody>
      </p:sp>
      <p:sp>
        <p:nvSpPr>
          <p:cNvPr id="3" name="Content Placeholder 2">
            <a:extLst>
              <a:ext uri="{FF2B5EF4-FFF2-40B4-BE49-F238E27FC236}">
                <a16:creationId xmlns:a16="http://schemas.microsoft.com/office/drawing/2014/main" id="{A22C643E-961C-41F6-8C36-D1F0B56A2766}"/>
              </a:ext>
            </a:extLst>
          </p:cNvPr>
          <p:cNvSpPr>
            <a:spLocks noGrp="1"/>
          </p:cNvSpPr>
          <p:nvPr>
            <p:ph idx="1"/>
          </p:nvPr>
        </p:nvSpPr>
        <p:spPr>
          <a:xfrm>
            <a:off x="4976031" y="963877"/>
            <a:ext cx="6377769" cy="4930246"/>
          </a:xfrm>
        </p:spPr>
        <p:txBody>
          <a:bodyPr anchor="ctr">
            <a:normAutofit/>
          </a:bodyPr>
          <a:lstStyle/>
          <a:p>
            <a:r>
              <a:rPr lang="en-US" sz="2400"/>
              <a:t>COLLECTIEF = BELANGRIJKER DAN INDIVIDU</a:t>
            </a:r>
          </a:p>
          <a:p>
            <a:r>
              <a:rPr lang="en-US" sz="2400"/>
              <a:t>HIËRARCHIE, RESPECT EN AUTORITEIT</a:t>
            </a:r>
          </a:p>
          <a:p>
            <a:r>
              <a:rPr lang="en-US" sz="2400"/>
              <a:t>HOE HOGER DE RANG, HOE HOGER DE MORELE STANDAARDEN</a:t>
            </a:r>
          </a:p>
          <a:p>
            <a:r>
              <a:rPr lang="en-US" sz="2400"/>
              <a:t>ORDE, HARMONIE, EENHEID, STABILITEIT, SOLIDARITEIT</a:t>
            </a:r>
          </a:p>
          <a:p>
            <a:r>
              <a:rPr lang="en-US" sz="2400"/>
              <a:t>VOLK ZIET ZICH IN TERMEN VAN AFHANKELIJKHEID</a:t>
            </a:r>
          </a:p>
          <a:p>
            <a:r>
              <a:rPr lang="en-US" sz="2400"/>
              <a:t>PATERNALISTISCH LEIDERSCHAP </a:t>
            </a:r>
          </a:p>
          <a:p>
            <a:r>
              <a:rPr lang="en-US" sz="2400"/>
              <a:t>GROTER RESPECT VOOR DE STAAT</a:t>
            </a:r>
          </a:p>
        </p:txBody>
      </p:sp>
    </p:spTree>
    <p:extLst>
      <p:ext uri="{BB962C8B-B14F-4D97-AF65-F5344CB8AC3E}">
        <p14:creationId xmlns:p14="http://schemas.microsoft.com/office/powerpoint/2010/main" val="16543975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BA4A5-CBCD-4799-8248-433954F7D86C}"/>
              </a:ext>
            </a:extLst>
          </p:cNvPr>
          <p:cNvSpPr>
            <a:spLocks noGrp="1"/>
          </p:cNvSpPr>
          <p:nvPr>
            <p:ph type="title"/>
          </p:nvPr>
        </p:nvSpPr>
        <p:spPr/>
        <p:txBody>
          <a:bodyPr/>
          <a:lstStyle/>
          <a:p>
            <a:r>
              <a:rPr lang="en-US" dirty="0"/>
              <a:t>CHINESE STAAT</a:t>
            </a:r>
          </a:p>
        </p:txBody>
      </p:sp>
      <p:sp>
        <p:nvSpPr>
          <p:cNvPr id="3" name="Content Placeholder 2">
            <a:extLst>
              <a:ext uri="{FF2B5EF4-FFF2-40B4-BE49-F238E27FC236}">
                <a16:creationId xmlns:a16="http://schemas.microsoft.com/office/drawing/2014/main" id="{A06A40BD-ECC4-4CAB-957C-61E18A4FC083}"/>
              </a:ext>
            </a:extLst>
          </p:cNvPr>
          <p:cNvSpPr>
            <a:spLocks noGrp="1"/>
          </p:cNvSpPr>
          <p:nvPr>
            <p:ph idx="1"/>
          </p:nvPr>
        </p:nvSpPr>
        <p:spPr/>
        <p:txBody>
          <a:bodyPr/>
          <a:lstStyle/>
          <a:p>
            <a:r>
              <a:rPr lang="en-US" dirty="0"/>
              <a:t>MARXISME-LENINISME</a:t>
            </a:r>
          </a:p>
          <a:p>
            <a:r>
              <a:rPr lang="en-US" dirty="0"/>
              <a:t>CONFUSIANISME</a:t>
            </a:r>
          </a:p>
          <a:p>
            <a:endParaRPr lang="en-US" dirty="0"/>
          </a:p>
          <a:p>
            <a:r>
              <a:rPr lang="en-US" dirty="0"/>
              <a:t>STAAT / CCP &gt; </a:t>
            </a:r>
          </a:p>
          <a:p>
            <a:pPr>
              <a:buFontTx/>
              <a:buChar char="-"/>
            </a:pPr>
            <a:r>
              <a:rPr lang="en-US" dirty="0"/>
              <a:t>VERTEGENWOORDIGEN ALGEMEEN BELANG</a:t>
            </a:r>
          </a:p>
          <a:p>
            <a:pPr>
              <a:buFontTx/>
              <a:buChar char="-"/>
            </a:pPr>
            <a:r>
              <a:rPr lang="en-US" dirty="0"/>
              <a:t>MOETEN VOLDOEN AAN DE HOOGSTE ETHISCH STANDAARDEN</a:t>
            </a:r>
          </a:p>
          <a:p>
            <a:pPr>
              <a:buFontTx/>
              <a:buChar char="-"/>
            </a:pPr>
            <a:r>
              <a:rPr lang="en-US" dirty="0"/>
              <a:t>BESCHERMEN VAN ‘SOCIAAL CONTRACT’</a:t>
            </a:r>
          </a:p>
          <a:p>
            <a:pPr>
              <a:buFontTx/>
              <a:buChar char="-"/>
            </a:pPr>
            <a:r>
              <a:rPr lang="nl-NL" dirty="0"/>
              <a:t>STABILITEIT</a:t>
            </a:r>
            <a:r>
              <a:rPr lang="en-US" dirty="0"/>
              <a:t> / EENHEID</a:t>
            </a:r>
          </a:p>
        </p:txBody>
      </p:sp>
    </p:spTree>
    <p:extLst>
      <p:ext uri="{BB962C8B-B14F-4D97-AF65-F5344CB8AC3E}">
        <p14:creationId xmlns:p14="http://schemas.microsoft.com/office/powerpoint/2010/main" val="4925220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0" name="Rectangle 191">
            <a:extLst>
              <a:ext uri="{FF2B5EF4-FFF2-40B4-BE49-F238E27FC236}">
                <a16:creationId xmlns:a16="http://schemas.microsoft.com/office/drawing/2014/main" id="{1DC5A442-E2D0-4F6D-894C-999AF89A7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Rectangle 192">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681E2F-3A5D-4054-997B-16DD712FCB29}"/>
              </a:ext>
            </a:extLst>
          </p:cNvPr>
          <p:cNvSpPr>
            <a:spLocks noGrp="1"/>
          </p:cNvSpPr>
          <p:nvPr>
            <p:ph type="title"/>
          </p:nvPr>
        </p:nvSpPr>
        <p:spPr>
          <a:xfrm>
            <a:off x="581646" y="349664"/>
            <a:ext cx="5845571" cy="1638377"/>
          </a:xfrm>
        </p:spPr>
        <p:txBody>
          <a:bodyPr anchor="b">
            <a:normAutofit/>
          </a:bodyPr>
          <a:lstStyle/>
          <a:p>
            <a:r>
              <a:rPr lang="en-US" sz="4800" dirty="0"/>
              <a:t>STRATEGISCHE CULTUUR</a:t>
            </a:r>
          </a:p>
        </p:txBody>
      </p:sp>
      <p:sp>
        <p:nvSpPr>
          <p:cNvPr id="3" name="Content Placeholder 2">
            <a:extLst>
              <a:ext uri="{FF2B5EF4-FFF2-40B4-BE49-F238E27FC236}">
                <a16:creationId xmlns:a16="http://schemas.microsoft.com/office/drawing/2014/main" id="{C28DB647-D23A-485D-8F56-02FE390A4501}"/>
              </a:ext>
            </a:extLst>
          </p:cNvPr>
          <p:cNvSpPr>
            <a:spLocks noGrp="1"/>
          </p:cNvSpPr>
          <p:nvPr>
            <p:ph idx="1"/>
          </p:nvPr>
        </p:nvSpPr>
        <p:spPr>
          <a:xfrm>
            <a:off x="587988" y="2620641"/>
            <a:ext cx="5837750" cy="3023702"/>
          </a:xfrm>
        </p:spPr>
        <p:txBody>
          <a:bodyPr anchor="ctr">
            <a:normAutofit/>
          </a:bodyPr>
          <a:lstStyle/>
          <a:p>
            <a:r>
              <a:rPr lang="en-US" dirty="0"/>
              <a:t>SHI</a:t>
            </a:r>
          </a:p>
          <a:p>
            <a:r>
              <a:rPr lang="en-US" dirty="0"/>
              <a:t>‘DE KUNST VAN HET BEGRIJPEN VAN DE DYNAMIEK VAN DE OMSTANDIGHEDEN’</a:t>
            </a:r>
          </a:p>
          <a:p>
            <a:r>
              <a:rPr lang="en-US" dirty="0"/>
              <a:t>STRATEGISCH, CREËREN MOMENTUM</a:t>
            </a:r>
          </a:p>
        </p:txBody>
      </p:sp>
      <p:sp>
        <p:nvSpPr>
          <p:cNvPr id="1032" name="Rectangle 193">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47" y="399675"/>
            <a:ext cx="4647368" cy="2779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mazon.com: Learning from the Stones: A Go Approach to Mastering ...">
            <a:extLst>
              <a:ext uri="{FF2B5EF4-FFF2-40B4-BE49-F238E27FC236}">
                <a16:creationId xmlns:a16="http://schemas.microsoft.com/office/drawing/2014/main" id="{B78C2B04-9630-46ED-979F-BF57753256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4538"/>
          <a:stretch/>
        </p:blipFill>
        <p:spPr bwMode="auto">
          <a:xfrm>
            <a:off x="8420101" y="399675"/>
            <a:ext cx="1903424" cy="2766366"/>
          </a:xfrm>
          <a:prstGeom prst="rect">
            <a:avLst/>
          </a:prstGeom>
          <a:noFill/>
          <a:extLst>
            <a:ext uri="{909E8E84-426E-40DD-AFC4-6F175D3DCCD1}">
              <a14:hiddenFill xmlns:a14="http://schemas.microsoft.com/office/drawing/2010/main">
                <a:solidFill>
                  <a:srgbClr val="FFFFFF"/>
                </a:solidFill>
              </a14:hiddenFill>
            </a:ext>
          </a:extLst>
        </p:spPr>
      </p:pic>
      <p:sp>
        <p:nvSpPr>
          <p:cNvPr id="195" name="Rectangle 19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669568"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a:extLst>
              <a:ext uri="{FF2B5EF4-FFF2-40B4-BE49-F238E27FC236}">
                <a16:creationId xmlns:a16="http://schemas.microsoft.com/office/drawing/2014/main" id="{0BB19363-8354-4E75-A15C-A08F75517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47" y="3429000"/>
            <a:ext cx="4647368" cy="2779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M'sianspiration] Thanks To Anime, This Weiqi Champ Proved Time Is ...">
            <a:extLst>
              <a:ext uri="{FF2B5EF4-FFF2-40B4-BE49-F238E27FC236}">
                <a16:creationId xmlns:a16="http://schemas.microsoft.com/office/drawing/2014/main" id="{FD96196F-CF80-446C-9AC1-9D4D3DE66D9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948076" y="3625596"/>
            <a:ext cx="3182112" cy="2386584"/>
          </a:xfrm>
          <a:prstGeom prst="rect">
            <a:avLst/>
          </a:prstGeom>
          <a:noFill/>
          <a:extLst>
            <a:ext uri="{909E8E84-426E-40DD-AFC4-6F175D3DCCD1}">
              <a14:hiddenFill xmlns:a14="http://schemas.microsoft.com/office/drawing/2010/main">
                <a:solidFill>
                  <a:srgbClr val="FFFFFF"/>
                </a:solidFill>
              </a14:hiddenFill>
            </a:ext>
          </a:extLst>
        </p:spPr>
      </p:pic>
      <p:sp>
        <p:nvSpPr>
          <p:cNvPr id="197" name="Rectangle 196">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74185"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49065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4294967295"/>
          </p:nvPr>
        </p:nvSpPr>
        <p:spPr>
          <a:xfrm>
            <a:off x="1524000" y="1600201"/>
            <a:ext cx="8229600" cy="4525963"/>
          </a:xfrm>
        </p:spPr>
        <p:txBody>
          <a:bodyPr/>
          <a:lstStyle/>
          <a:p>
            <a:r>
              <a:rPr lang="nl-NL" dirty="0">
                <a:hlinkClick r:id="rId2"/>
              </a:rPr>
              <a:t>http://www.martinjacques.com/</a:t>
            </a:r>
            <a:endParaRPr lang="nl-NL" dirty="0"/>
          </a:p>
          <a:p>
            <a:r>
              <a:rPr lang="nl-NL" dirty="0">
                <a:hlinkClick r:id="rId3"/>
              </a:rPr>
              <a:t>https://www.ted.com/talks/martin_jacques_understanding_the_rise_of_china?language=nl</a:t>
            </a:r>
            <a:endParaRPr lang="nl-NL" dirty="0"/>
          </a:p>
          <a:p>
            <a:pPr marL="0" indent="0">
              <a:buNone/>
            </a:pPr>
            <a:endParaRPr lang="nl-NL" dirty="0"/>
          </a:p>
          <a:p>
            <a:pPr>
              <a:buNone/>
            </a:pPr>
            <a:r>
              <a:rPr lang="nl-NL" dirty="0"/>
              <a:t>CA. 20 MINUTEN</a:t>
            </a:r>
          </a:p>
          <a:p>
            <a:pPr>
              <a:buNone/>
            </a:pPr>
            <a:endParaRPr lang="nl-NL" dirty="0"/>
          </a:p>
          <a:p>
            <a:pPr>
              <a:buNone/>
            </a:pPr>
            <a:endParaRPr lang="nl-NL" dirty="0"/>
          </a:p>
        </p:txBody>
      </p:sp>
    </p:spTree>
    <p:extLst>
      <p:ext uri="{BB962C8B-B14F-4D97-AF65-F5344CB8AC3E}">
        <p14:creationId xmlns:p14="http://schemas.microsoft.com/office/powerpoint/2010/main" val="1521422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8929" y="629266"/>
            <a:ext cx="6586491" cy="1676603"/>
          </a:xfrm>
        </p:spPr>
        <p:txBody>
          <a:bodyPr vert="horz" lIns="91440" tIns="45720" rIns="91440" bIns="45720" rtlCol="0" anchor="ctr">
            <a:normAutofit/>
          </a:bodyPr>
          <a:lstStyle/>
          <a:p>
            <a:r>
              <a:rPr lang="en-US" sz="4400" dirty="0"/>
              <a:t>EEN ANDER PERSPECTIEF …</a:t>
            </a:r>
          </a:p>
        </p:txBody>
      </p:sp>
      <p:sp>
        <p:nvSpPr>
          <p:cNvPr id="3" name="Tijdelijke aanduiding voor inhoud 2"/>
          <p:cNvSpPr>
            <a:spLocks noGrp="1"/>
          </p:cNvSpPr>
          <p:nvPr>
            <p:ph type="body" sz="half" idx="2"/>
          </p:nvPr>
        </p:nvSpPr>
        <p:spPr>
          <a:xfrm>
            <a:off x="648930" y="2438400"/>
            <a:ext cx="6586489" cy="3785419"/>
          </a:xfrm>
        </p:spPr>
        <p:txBody>
          <a:bodyPr vert="horz" lIns="91440" tIns="45720" rIns="91440" bIns="45720" rtlCol="0">
            <a:noAutofit/>
          </a:bodyPr>
          <a:lstStyle/>
          <a:p>
            <a:pPr indent="-228600">
              <a:buFont typeface="Arial" panose="020B0604020202020204" pitchFamily="34" charset="0"/>
              <a:buChar char="•"/>
            </a:pPr>
            <a:r>
              <a:rPr lang="en-US" sz="2400" dirty="0"/>
              <a:t>‘HIERMEE KOMEN WE OP MISSCHIEN WEL HET MEEST OVERKOEPELENDE VRAAGSTUK VAN ONZE TIJD: DE </a:t>
            </a:r>
            <a:r>
              <a:rPr lang="en-US" sz="2400" b="1" dirty="0"/>
              <a:t>VERANDERENDE WERELDVERHOUDINGEN</a:t>
            </a:r>
            <a:r>
              <a:rPr lang="en-US" sz="2400" dirty="0"/>
              <a:t>. (…) WE STAAN AAN HET </a:t>
            </a:r>
            <a:r>
              <a:rPr lang="en-US" sz="2400" dirty="0">
                <a:solidFill>
                  <a:srgbClr val="FF0000"/>
                </a:solidFill>
              </a:rPr>
              <a:t>EINDE VAN EEN TIJDPERK </a:t>
            </a:r>
            <a:r>
              <a:rPr lang="en-US" sz="2400" dirty="0"/>
              <a:t>DAT VIJF EEUWEN HEEFT GEDUURD: HET ATLANTISCH TIJDPERK.’</a:t>
            </a:r>
          </a:p>
          <a:p>
            <a:pPr indent="-228600">
              <a:buFont typeface="Arial" panose="020B0604020202020204" pitchFamily="34" charset="0"/>
              <a:buChar char="•"/>
            </a:pPr>
            <a:r>
              <a:rPr lang="en-US" sz="2400" dirty="0"/>
              <a:t>‘DE DOMINANTE POSITIE VAN EUROPA IS EEN ABERRATIE, IN HISTORISCH OPZICHT EEN UITZONDERINGSPOSITIE.’ </a:t>
            </a:r>
          </a:p>
          <a:p>
            <a:pPr indent="-228600">
              <a:buFont typeface="Arial" panose="020B0604020202020204" pitchFamily="34" charset="0"/>
              <a:buChar char="•"/>
            </a:pPr>
            <a:r>
              <a:rPr lang="en-US" sz="2400" dirty="0"/>
              <a:t>‘HET OOSTEN IS IN OPKOMST EN DAARMEE KEREN WIJ LANGZAAM TERUG NAAR DE SITUATIE VAN DE WERELD ZOALS DIE WAS VOOR 1500.’</a:t>
            </a:r>
          </a:p>
        </p:txBody>
      </p:sp>
      <p:pic>
        <p:nvPicPr>
          <p:cNvPr id="5" name="Tijdelijke aanduiding voor afbeelding 4">
            <a:extLst>
              <a:ext uri="{FF2B5EF4-FFF2-40B4-BE49-F238E27FC236}">
                <a16:creationId xmlns:a16="http://schemas.microsoft.com/office/drawing/2014/main" id="{FC09C3F3-9BDD-48F3-9564-9E89D07C8976}"/>
              </a:ext>
            </a:extLst>
          </p:cNvPr>
          <p:cNvPicPr>
            <a:picLocks noGrp="1" noChangeAspect="1"/>
          </p:cNvPicPr>
          <p:nvPr>
            <p:ph type="pic" idx="1"/>
          </p:nvPr>
        </p:nvPicPr>
        <p:blipFill rotWithShape="1">
          <a:blip r:embed="rId3" cstate="email">
            <a:extLst>
              <a:ext uri="{28A0092B-C50C-407E-A947-70E740481C1C}">
                <a14:useLocalDpi xmlns:a14="http://schemas.microsoft.com/office/drawing/2010/main"/>
              </a:ext>
            </a:extLst>
          </a:blip>
          <a:srcRect r="1" b="5688"/>
          <a:stretch/>
        </p:blipFill>
        <p:spPr>
          <a:xfrm>
            <a:off x="7556408" y="10"/>
            <a:ext cx="4635591" cy="6857990"/>
          </a:xfrm>
          <a:prstGeom prst="rect">
            <a:avLst/>
          </a:prstGeom>
          <a:effectLst/>
        </p:spPr>
      </p:pic>
    </p:spTree>
    <p:extLst>
      <p:ext uri="{BB962C8B-B14F-4D97-AF65-F5344CB8AC3E}">
        <p14:creationId xmlns:p14="http://schemas.microsoft.com/office/powerpoint/2010/main" val="2376829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EEN ANDER PERSPECTIEF …</a:t>
            </a:r>
          </a:p>
        </p:txBody>
      </p:sp>
      <p:sp>
        <p:nvSpPr>
          <p:cNvPr id="3" name="Tijdelijke aanduiding voor inhoud 2"/>
          <p:cNvSpPr>
            <a:spLocks noGrp="1"/>
          </p:cNvSpPr>
          <p:nvPr>
            <p:ph idx="1"/>
          </p:nvPr>
        </p:nvSpPr>
        <p:spPr/>
        <p:txBody>
          <a:bodyPr>
            <a:normAutofit/>
          </a:bodyPr>
          <a:lstStyle/>
          <a:p>
            <a:r>
              <a:rPr lang="nl-NL" dirty="0"/>
              <a:t>‘ALS DIT </a:t>
            </a:r>
            <a:r>
              <a:rPr lang="nl-NL" dirty="0">
                <a:solidFill>
                  <a:srgbClr val="FF0000"/>
                </a:solidFill>
              </a:rPr>
              <a:t>NIET HET EINDE VAN DE GS IS, MAAR SLECHTS </a:t>
            </a:r>
            <a:r>
              <a:rPr lang="nl-NL" i="1" dirty="0">
                <a:solidFill>
                  <a:srgbClr val="FF0000"/>
                </a:solidFill>
              </a:rPr>
              <a:t>HET EINDE VAN DE ATLANTISCHE GESCHIEDENIS</a:t>
            </a:r>
            <a:r>
              <a:rPr lang="nl-NL" dirty="0"/>
              <a:t>, DAN BEGINT HOE DAN OOK EEN NIEUWE GESCHIEDENIS. MEER EN MEER ZAL DE GESCHIEDENIS WEER IN HET OOSTEN GESCHREVEN WORDEN EN DAAROM MOETEN WIJ ALVAST</a:t>
            </a:r>
            <a:r>
              <a:rPr lang="nl-NL" b="1" dirty="0"/>
              <a:t> </a:t>
            </a:r>
            <a:r>
              <a:rPr lang="nl-NL" dirty="0"/>
              <a:t>PROBEREN OM </a:t>
            </a:r>
            <a:r>
              <a:rPr lang="nl-NL" b="1" dirty="0"/>
              <a:t>VANUIT DAT NIEUWE PERSPECTIEF DE WERELD IN TE KIJKEN</a:t>
            </a:r>
            <a:r>
              <a:rPr lang="nl-NL" dirty="0"/>
              <a:t>.’</a:t>
            </a:r>
          </a:p>
        </p:txBody>
      </p:sp>
    </p:spTree>
    <p:extLst>
      <p:ext uri="{BB962C8B-B14F-4D97-AF65-F5344CB8AC3E}">
        <p14:creationId xmlns:p14="http://schemas.microsoft.com/office/powerpoint/2010/main" val="1469385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D951C3D-F036-40A5-8899-8A2F5C107D27}"/>
              </a:ext>
            </a:extLst>
          </p:cNvPr>
          <p:cNvSpPr>
            <a:spLocks noGrp="1"/>
          </p:cNvSpPr>
          <p:nvPr>
            <p:ph type="title"/>
          </p:nvPr>
        </p:nvSpPr>
        <p:spPr>
          <a:xfrm>
            <a:off x="4965430" y="629266"/>
            <a:ext cx="6586491" cy="1676603"/>
          </a:xfrm>
        </p:spPr>
        <p:txBody>
          <a:bodyPr vert="horz" lIns="91440" tIns="45720" rIns="91440" bIns="45720" rtlCol="0" anchor="ctr">
            <a:normAutofit/>
          </a:bodyPr>
          <a:lstStyle/>
          <a:p>
            <a:r>
              <a:rPr lang="nl-NL" sz="4400" dirty="0"/>
              <a:t>Een</a:t>
            </a:r>
            <a:r>
              <a:rPr lang="en-US" sz="4400" dirty="0"/>
              <a:t> ander perspectief</a:t>
            </a:r>
          </a:p>
        </p:txBody>
      </p:sp>
      <p:pic>
        <p:nvPicPr>
          <p:cNvPr id="7" name="Tijdelijke aanduiding voor afbeelding 6">
            <a:extLst>
              <a:ext uri="{FF2B5EF4-FFF2-40B4-BE49-F238E27FC236}">
                <a16:creationId xmlns:a16="http://schemas.microsoft.com/office/drawing/2014/main" id="{83B46F7C-D016-4A88-AD56-7930A72E000B}"/>
              </a:ext>
            </a:extLst>
          </p:cNvPr>
          <p:cNvPicPr>
            <a:picLocks noGrp="1" noChangeAspect="1"/>
          </p:cNvPicPr>
          <p:nvPr>
            <p:ph type="pic" idx="1"/>
          </p:nvPr>
        </p:nvPicPr>
        <p:blipFill rotWithShape="1">
          <a:blip r:embed="rId3">
            <a:extLst>
              <a:ext uri="{28A0092B-C50C-407E-A947-70E740481C1C}">
                <a14:useLocalDpi xmlns:a14="http://schemas.microsoft.com/office/drawing/2010/main"/>
              </a:ext>
            </a:extLst>
          </a:blip>
          <a:srcRect t="3768" r="-2" b="3766"/>
          <a:stretch/>
        </p:blipFill>
        <p:spPr>
          <a:xfrm>
            <a:off x="20" y="10"/>
            <a:ext cx="4635571" cy="6857990"/>
          </a:xfrm>
          <a:prstGeom prst="rect">
            <a:avLst/>
          </a:prstGeom>
          <a:effectLst/>
        </p:spPr>
      </p:pic>
      <p:sp>
        <p:nvSpPr>
          <p:cNvPr id="6" name="Tijdelijke aanduiding voor tekst 5">
            <a:extLst>
              <a:ext uri="{FF2B5EF4-FFF2-40B4-BE49-F238E27FC236}">
                <a16:creationId xmlns:a16="http://schemas.microsoft.com/office/drawing/2014/main" id="{589C3EB5-7D91-4033-B1DD-23F37A2A4514}"/>
              </a:ext>
            </a:extLst>
          </p:cNvPr>
          <p:cNvSpPr>
            <a:spLocks noGrp="1"/>
          </p:cNvSpPr>
          <p:nvPr>
            <p:ph type="body" sz="half" idx="2"/>
          </p:nvPr>
        </p:nvSpPr>
        <p:spPr>
          <a:xfrm>
            <a:off x="4965431" y="2438400"/>
            <a:ext cx="6586489" cy="3785419"/>
          </a:xfrm>
        </p:spPr>
        <p:txBody>
          <a:bodyPr vert="horz" lIns="91440" tIns="45720" rIns="91440" bIns="45720" rtlCol="0">
            <a:normAutofit/>
          </a:bodyPr>
          <a:lstStyle/>
          <a:p>
            <a:r>
              <a:rPr lang="en-US" sz="2000" dirty="0"/>
              <a:t>‘CHINA’S BESTAAN OP ZICHZELF VORMT AL EEN PROBLEEM VOOR DE WESTERSE VERSIE VAN DE WERELDGESCHIEDENIS. DE BIJBEL ZEGT NIETS OVER CHINA. HEGEL LIET DE WERELDGESCHIEDENIS BEGINNEN MET HET PRIMITIEVE CHINA EN EINDIGEN IN EEN CLIMAX VAN VOLMAAKTHEID MET DE DUITSE BESCHAVING. FUKUYAMA VERVANGT  IN ZIJN ‘EINDE VAN DE GESCHIEDENIS’ DUITSLAND EENVOUDIG DOOR AMERIKA</a:t>
            </a:r>
            <a:r>
              <a:rPr lang="en-US" sz="2000" i="1" dirty="0"/>
              <a:t>. </a:t>
            </a:r>
            <a:r>
              <a:rPr lang="en-US" sz="2000" i="1" dirty="0">
                <a:solidFill>
                  <a:srgbClr val="FF0000"/>
                </a:solidFill>
              </a:rPr>
              <a:t>MAAR PLOTSELING HEEFT HET WESTEN ONTDEKT DAT IN HET OOSTEN CHINA LIGT: EEN GROOT RIJK MET EEN LANGE  GESCHIEDENIS EN EEN GLORIEUS VERLEDEN.</a:t>
            </a:r>
            <a:r>
              <a:rPr lang="en-US" sz="2000" dirty="0">
                <a:solidFill>
                  <a:srgbClr val="FF0000"/>
                </a:solidFill>
              </a:rPr>
              <a:t> </a:t>
            </a:r>
            <a:r>
              <a:rPr lang="en-US" sz="2000" b="1" dirty="0"/>
              <a:t>ER IS EEN HELE NIEUWE WERELD OPGEDOEMD.’</a:t>
            </a:r>
          </a:p>
          <a:p>
            <a:pPr indent="-228600">
              <a:buFont typeface="Arial" panose="020B0604020202020204" pitchFamily="34" charset="0"/>
              <a:buChar char="•"/>
            </a:pPr>
            <a:r>
              <a:rPr lang="en-US" sz="2000" dirty="0"/>
              <a:t>Gan Yang in H. Schulte </a:t>
            </a:r>
            <a:r>
              <a:rPr lang="en-US" sz="2000" dirty="0" err="1"/>
              <a:t>Nordholt</a:t>
            </a:r>
            <a:r>
              <a:rPr lang="en-US" sz="2000" dirty="0"/>
              <a:t>, China </a:t>
            </a:r>
            <a:r>
              <a:rPr lang="en-US" sz="2000" dirty="0" err="1"/>
              <a:t>en</a:t>
            </a:r>
            <a:r>
              <a:rPr lang="en-US" sz="2000" dirty="0"/>
              <a:t> de </a:t>
            </a:r>
            <a:r>
              <a:rPr lang="en-US" sz="2000" dirty="0" err="1"/>
              <a:t>barbaren</a:t>
            </a:r>
            <a:r>
              <a:rPr lang="en-US" sz="2000" dirty="0"/>
              <a:t>. Het </a:t>
            </a:r>
            <a:r>
              <a:rPr lang="en-US" sz="2000" dirty="0" err="1"/>
              <a:t>verzet</a:t>
            </a:r>
            <a:r>
              <a:rPr lang="en-US" sz="2000" dirty="0"/>
              <a:t> </a:t>
            </a:r>
            <a:r>
              <a:rPr lang="en-US" sz="2000" dirty="0" err="1"/>
              <a:t>tegen</a:t>
            </a:r>
            <a:r>
              <a:rPr lang="en-US" sz="2000" dirty="0"/>
              <a:t> de </a:t>
            </a:r>
            <a:r>
              <a:rPr lang="en-US" sz="2000" dirty="0" err="1"/>
              <a:t>westerse</a:t>
            </a:r>
            <a:r>
              <a:rPr lang="en-US" sz="2000" dirty="0"/>
              <a:t> </a:t>
            </a:r>
            <a:r>
              <a:rPr lang="en-US" sz="2000" dirty="0" err="1"/>
              <a:t>wereldorde</a:t>
            </a:r>
            <a:r>
              <a:rPr lang="en-US" sz="2000" dirty="0"/>
              <a:t>, p. 19</a:t>
            </a:r>
          </a:p>
          <a:p>
            <a:pPr indent="-228600">
              <a:buFont typeface="Arial" panose="020B0604020202020204" pitchFamily="34" charset="0"/>
              <a:buChar char="•"/>
            </a:pPr>
            <a:endParaRPr lang="en-US" sz="2000" dirty="0"/>
          </a:p>
        </p:txBody>
      </p:sp>
    </p:spTree>
    <p:extLst>
      <p:ext uri="{BB962C8B-B14F-4D97-AF65-F5344CB8AC3E}">
        <p14:creationId xmlns:p14="http://schemas.microsoft.com/office/powerpoint/2010/main" val="2528199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fbeeldingsresultaat voor de CHINESE DROOM">
            <a:extLst>
              <a:ext uri="{FF2B5EF4-FFF2-40B4-BE49-F238E27FC236}">
                <a16:creationId xmlns:a16="http://schemas.microsoft.com/office/drawing/2014/main" id="{4B5647EB-C2D4-4785-8862-9410DC1250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757" r="1" b="28996"/>
          <a:stretch/>
        </p:blipFill>
        <p:spPr bwMode="auto">
          <a:xfrm>
            <a:off x="20" y="10"/>
            <a:ext cx="4003019" cy="3388883"/>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76F42567-1BA0-474E-833F-DE42D9BF6255}"/>
              </a:ext>
            </a:extLst>
          </p:cNvPr>
          <p:cNvPicPr>
            <a:picLocks noChangeAspect="1"/>
          </p:cNvPicPr>
          <p:nvPr/>
        </p:nvPicPr>
        <p:blipFill rotWithShape="1">
          <a:blip r:embed="rId3">
            <a:extLst>
              <a:ext uri="{28A0092B-C50C-407E-A947-70E740481C1C}">
                <a14:useLocalDpi xmlns:a14="http://schemas.microsoft.com/office/drawing/2010/main"/>
              </a:ext>
            </a:extLst>
          </a:blip>
          <a:srcRect t="11470" b="35618"/>
          <a:stretch/>
        </p:blipFill>
        <p:spPr>
          <a:xfrm>
            <a:off x="20" y="3469102"/>
            <a:ext cx="4003019" cy="3388893"/>
          </a:xfrm>
          <a:prstGeom prst="rect">
            <a:avLst/>
          </a:prstGeom>
        </p:spPr>
      </p:pic>
      <p:pic>
        <p:nvPicPr>
          <p:cNvPr id="2" name="Picture 2" descr="De eeuw van Xi">
            <a:extLst>
              <a:ext uri="{FF2B5EF4-FFF2-40B4-BE49-F238E27FC236}">
                <a16:creationId xmlns:a16="http://schemas.microsoft.com/office/drawing/2014/main" id="{027938C8-0BF9-4D55-A9BC-F5CCD01BCC4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60" r="2694"/>
          <a:stretch/>
        </p:blipFill>
        <p:spPr bwMode="auto">
          <a:xfrm>
            <a:off x="4094479" y="10"/>
            <a:ext cx="4014047"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fbeeldingsresultaat voor de nieuwe wereldorde">
            <a:extLst>
              <a:ext uri="{FF2B5EF4-FFF2-40B4-BE49-F238E27FC236}">
                <a16:creationId xmlns:a16="http://schemas.microsoft.com/office/drawing/2014/main" id="{53105EBA-119E-4DAD-8DDE-1CAFB4CAA060}"/>
              </a:ext>
            </a:extLst>
          </p:cNvPr>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t="15063" r="-2" b="31901"/>
          <a:stretch/>
        </p:blipFill>
        <p:spPr bwMode="auto">
          <a:xfrm>
            <a:off x="8188960" y="10"/>
            <a:ext cx="4003039" cy="338327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fbeeldingsresultaat voor china's asian dream">
            <a:extLst>
              <a:ext uri="{FF2B5EF4-FFF2-40B4-BE49-F238E27FC236}">
                <a16:creationId xmlns:a16="http://schemas.microsoft.com/office/drawing/2014/main" id="{2483127B-FDED-48F4-94EC-DFEF1E00325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2446" r="1" b="23477"/>
          <a:stretch/>
        </p:blipFill>
        <p:spPr bwMode="auto">
          <a:xfrm>
            <a:off x="8199966" y="3469102"/>
            <a:ext cx="3992034" cy="3388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85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tODD BENSON THE LAST EMPEROR">
            <a:extLst>
              <a:ext uri="{FF2B5EF4-FFF2-40B4-BE49-F238E27FC236}">
                <a16:creationId xmlns:a16="http://schemas.microsoft.com/office/drawing/2014/main" id="{8C24677B-352A-409F-9B89-5D45E45E281F}"/>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8337" r="-1" b="29860"/>
          <a:stretch/>
        </p:blipFill>
        <p:spPr bwMode="auto">
          <a:xfrm>
            <a:off x="0" y="-75414"/>
            <a:ext cx="12192000" cy="8041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08651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2024</Words>
  <Application>Microsoft Office PowerPoint</Application>
  <PresentationFormat>Breedbeeld</PresentationFormat>
  <Paragraphs>234</Paragraphs>
  <Slides>44</Slides>
  <Notes>28</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44</vt:i4>
      </vt:variant>
    </vt:vector>
  </HeadingPairs>
  <TitlesOfParts>
    <vt:vector size="48" baseType="lpstr">
      <vt:lpstr>Arial</vt:lpstr>
      <vt:lpstr>Calibri</vt:lpstr>
      <vt:lpstr>Calibri Light</vt:lpstr>
      <vt:lpstr>Kantoorthema</vt:lpstr>
      <vt:lpstr>China </vt:lpstr>
      <vt:lpstr>4 minicolleges</vt:lpstr>
      <vt:lpstr>Mini-college 1: De Chinese eeuw…(?)</vt:lpstr>
      <vt:lpstr>EEN ANDER PERSPECTIEF…</vt:lpstr>
      <vt:lpstr>EEN ANDER PERSPECTIEF …</vt:lpstr>
      <vt:lpstr>EEN ANDER PERSPECTIEF …</vt:lpstr>
      <vt:lpstr>Een ander perspectief</vt:lpstr>
      <vt:lpstr>PowerPoint-presentatie</vt:lpstr>
      <vt:lpstr>PowerPoint-presentatie</vt:lpstr>
      <vt:lpstr>PowerPoint-presentatie</vt:lpstr>
      <vt:lpstr>XI JING PING</vt:lpstr>
      <vt:lpstr>CHINA NU: ECONOMISCH</vt:lpstr>
      <vt:lpstr>PowerPoint-presentatie</vt:lpstr>
      <vt:lpstr>PowerPoint-presentatie</vt:lpstr>
      <vt:lpstr>‘Understanding CCP Resilience’ (2020)</vt:lpstr>
      <vt:lpstr>PowerPoint-presentatie</vt:lpstr>
      <vt:lpstr>PowerPoint-presentatie</vt:lpstr>
      <vt:lpstr>PowerPoint-presentatie</vt:lpstr>
      <vt:lpstr>CHWÀ-WEJ</vt:lpstr>
      <vt:lpstr>‘MADE IN CHINA 2025’</vt:lpstr>
      <vt:lpstr>Dat kan China dus ook …</vt:lpstr>
      <vt:lpstr>SILICON VALLEY 2.0</vt:lpstr>
      <vt:lpstr>CHINA NU: MILITAIR</vt:lpstr>
      <vt:lpstr>Maar ….</vt:lpstr>
      <vt:lpstr>PowerPoint-presentatie</vt:lpstr>
      <vt:lpstr>Het is naïef om nog te spreken over de ‘opkomst’ van China. China is er…</vt:lpstr>
      <vt:lpstr>SOFT POWER</vt:lpstr>
      <vt:lpstr>PowerPoint-presentatie</vt:lpstr>
      <vt:lpstr>‘CHINESE’ PERSPECTIEF: </vt:lpstr>
      <vt:lpstr>PowerPoint-presentatie</vt:lpstr>
      <vt:lpstr>PERSPECTIEVEN… / WAARDEN</vt:lpstr>
      <vt:lpstr>Modernisering is verwestersing (?) </vt:lpstr>
      <vt:lpstr>WORDT CHINA ZOALS WIJ ..??</vt:lpstr>
      <vt:lpstr>WESTERS IDEE: MODERNISERING = VERWESTERSING</vt:lpstr>
      <vt:lpstr>MARTIN JAQUES (WHEN CHINA RULES THE WORLD)</vt:lpstr>
      <vt:lpstr>De eeuw van China…?</vt:lpstr>
      <vt:lpstr>Van der Putten:  </vt:lpstr>
      <vt:lpstr>Modernisering = verwestersing?</vt:lpstr>
      <vt:lpstr>De eeuw van China…?</vt:lpstr>
      <vt:lpstr>‘CHINESE DROOM’</vt:lpstr>
      <vt:lpstr>WAARDEN</vt:lpstr>
      <vt:lpstr>CHINESE STAAT</vt:lpstr>
      <vt:lpstr>STRATEGISCHE CULTUUR</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China</dc:title>
  <dc:creator>Zon Theo van</dc:creator>
  <cp:lastModifiedBy>Reessink, N.R.A. (Niels)</cp:lastModifiedBy>
  <cp:revision>7</cp:revision>
  <dcterms:created xsi:type="dcterms:W3CDTF">2020-09-29T18:46:31Z</dcterms:created>
  <dcterms:modified xsi:type="dcterms:W3CDTF">2020-09-30T15:47:22Z</dcterms:modified>
</cp:coreProperties>
</file>